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  <p:sldMasterId id="2147483795" r:id="rId2"/>
  </p:sldMasterIdLst>
  <p:notesMasterIdLst>
    <p:notesMasterId r:id="rId27"/>
  </p:notesMasterIdLst>
  <p:handoutMasterIdLst>
    <p:handoutMasterId r:id="rId28"/>
  </p:handoutMasterIdLst>
  <p:sldIdLst>
    <p:sldId id="278" r:id="rId3"/>
    <p:sldId id="360" r:id="rId4"/>
    <p:sldId id="328" r:id="rId5"/>
    <p:sldId id="329" r:id="rId6"/>
    <p:sldId id="344" r:id="rId7"/>
    <p:sldId id="345" r:id="rId8"/>
    <p:sldId id="309" r:id="rId9"/>
    <p:sldId id="369" r:id="rId10"/>
    <p:sldId id="338" r:id="rId11"/>
    <p:sldId id="370" r:id="rId12"/>
    <p:sldId id="361" r:id="rId13"/>
    <p:sldId id="356" r:id="rId14"/>
    <p:sldId id="363" r:id="rId15"/>
    <p:sldId id="364" r:id="rId16"/>
    <p:sldId id="366" r:id="rId17"/>
    <p:sldId id="367" r:id="rId18"/>
    <p:sldId id="354" r:id="rId19"/>
    <p:sldId id="371" r:id="rId20"/>
    <p:sldId id="333" r:id="rId21"/>
    <p:sldId id="334" r:id="rId22"/>
    <p:sldId id="343" r:id="rId23"/>
    <p:sldId id="368" r:id="rId24"/>
    <p:sldId id="339" r:id="rId25"/>
    <p:sldId id="336" r:id="rId26"/>
  </p:sldIdLst>
  <p:sldSz cx="9144000" cy="6858000" type="screen4x3"/>
  <p:notesSz cx="6797675" cy="9928225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luis" initials="T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B7"/>
    <a:srgbClr val="351413"/>
    <a:srgbClr val="441918"/>
    <a:srgbClr val="531E1D"/>
    <a:srgbClr val="2E1110"/>
    <a:srgbClr val="FF5050"/>
    <a:srgbClr val="FFFFFF"/>
    <a:srgbClr val="008000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com Tema 2 - Destaqu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8" autoAdjust="0"/>
    <p:restoredTop sz="75666" autoAdjust="0"/>
  </p:normalViewPr>
  <p:slideViewPr>
    <p:cSldViewPr>
      <p:cViewPr>
        <p:scale>
          <a:sx n="80" d="100"/>
          <a:sy n="80" d="100"/>
        </p:scale>
        <p:origin x="-111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lha_de_C_lculo_do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t-PT" sz="1300" dirty="0"/>
              <a:t>Evolução da LIC e </a:t>
            </a:r>
            <a:r>
              <a:rPr lang="pt-PT" sz="1300" dirty="0" smtClean="0"/>
              <a:t>da mediana do TE </a:t>
            </a:r>
            <a:r>
              <a:rPr lang="pt-PT" sz="1300" dirty="0"/>
              <a:t>da </a:t>
            </a:r>
            <a:r>
              <a:rPr lang="pt-PT" sz="1300" dirty="0" smtClean="0"/>
              <a:t>LIC (meses)</a:t>
            </a:r>
            <a:endParaRPr lang="pt-PT" sz="1300" dirty="0"/>
          </a:p>
        </c:rich>
      </c:tx>
      <c:layout>
        <c:manualLayout>
          <c:xMode val="edge"/>
          <c:yMode val="edge"/>
          <c:x val="0.14654398594271403"/>
          <c:y val="2.66169920513882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43544734345772"/>
          <c:y val="0.18051340255123169"/>
          <c:w val="0.7293891745762201"/>
          <c:h val="0.6390309536314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LIC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numRef>
              <c:f>Folha1!$A$2:$A$8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Folha1!$B$2:$B$8</c:f>
              <c:numCache>
                <c:formatCode>#,##0</c:formatCode>
                <c:ptCount val="7"/>
                <c:pt idx="0">
                  <c:v>221208</c:v>
                </c:pt>
                <c:pt idx="1">
                  <c:v>197150</c:v>
                </c:pt>
                <c:pt idx="2">
                  <c:v>174179</c:v>
                </c:pt>
                <c:pt idx="3">
                  <c:v>164751</c:v>
                </c:pt>
                <c:pt idx="4">
                  <c:v>162211</c:v>
                </c:pt>
                <c:pt idx="5">
                  <c:v>180356</c:v>
                </c:pt>
                <c:pt idx="6">
                  <c:v>166798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519808"/>
        <c:axId val="68530560"/>
      </c:barChart>
      <c:lineChart>
        <c:grouping val="standard"/>
        <c:varyColors val="0"/>
        <c:ser>
          <c:idx val="1"/>
          <c:order val="1"/>
          <c:tx>
            <c:strRef>
              <c:f>Folha1!$C$1</c:f>
              <c:strCache>
                <c:ptCount val="1"/>
                <c:pt idx="0">
                  <c:v>Mediana TE da LIC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2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6"/>
            <c:bubble3D val="0"/>
          </c:dPt>
          <c:dPt>
            <c:idx val="7"/>
            <c:marker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c:spPr>
            </c:marker>
            <c:bubble3D val="0"/>
          </c:dPt>
          <c:cat>
            <c:numRef>
              <c:f>Folha1!$A$2:$A$8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Folha1!$C$2:$C$8</c:f>
              <c:numCache>
                <c:formatCode>General</c:formatCode>
                <c:ptCount val="7"/>
                <c:pt idx="0">
                  <c:v>6.9</c:v>
                </c:pt>
                <c:pt idx="1">
                  <c:v>4.4000000000000004</c:v>
                </c:pt>
                <c:pt idx="2">
                  <c:v>3.7</c:v>
                </c:pt>
                <c:pt idx="3">
                  <c:v>3.4</c:v>
                </c:pt>
                <c:pt idx="4" formatCode="0.0">
                  <c:v>3.1</c:v>
                </c:pt>
                <c:pt idx="5" formatCode="0.0">
                  <c:v>3.3</c:v>
                </c:pt>
                <c:pt idx="6" formatCode="0.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368"/>
        <c:axId val="68547712"/>
      </c:lineChart>
      <c:catAx>
        <c:axId val="685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68530560"/>
        <c:crosses val="autoZero"/>
        <c:auto val="1"/>
        <c:lblAlgn val="ctr"/>
        <c:lblOffset val="100"/>
        <c:noMultiLvlLbl val="0"/>
      </c:catAx>
      <c:valAx>
        <c:axId val="68530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 dirty="0"/>
                  <a:t>Nº episódios em </a:t>
                </a:r>
                <a:r>
                  <a:rPr lang="pt-PT" sz="1200" dirty="0" smtClean="0"/>
                  <a:t>LIC</a:t>
                </a:r>
                <a:endParaRPr lang="pt-PT" sz="1200" dirty="0"/>
              </a:p>
            </c:rich>
          </c:tx>
          <c:layout>
            <c:manualLayout>
              <c:xMode val="edge"/>
              <c:yMode val="edge"/>
              <c:x val="0"/>
              <c:y val="0.2821372120269465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8519808"/>
        <c:crosses val="autoZero"/>
        <c:crossBetween val="between"/>
      </c:valAx>
      <c:valAx>
        <c:axId val="685477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pt-PT" sz="1100" dirty="0" smtClean="0"/>
                  <a:t>Mediana</a:t>
                </a:r>
                <a:r>
                  <a:rPr lang="pt-PT" sz="1100" baseline="0" dirty="0" smtClean="0"/>
                  <a:t> do TE da LIC (meses)</a:t>
                </a:r>
                <a:endParaRPr lang="pt-PT" sz="1100" dirty="0"/>
              </a:p>
            </c:rich>
          </c:tx>
          <c:layout>
            <c:manualLayout>
              <c:xMode val="edge"/>
              <c:yMode val="edge"/>
              <c:x val="0.94697640433114272"/>
              <c:y val="0.211072380846572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098368"/>
        <c:crosses val="max"/>
        <c:crossBetween val="between"/>
      </c:valAx>
      <c:catAx>
        <c:axId val="90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54771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0.27503148964504354"/>
          <c:y val="0.115123887749846"/>
          <c:w val="0.49474160990659155"/>
          <c:h val="5.397306601090758E-2"/>
        </c:manualLayout>
      </c:layout>
      <c:overlay val="0"/>
      <c:txPr>
        <a:bodyPr/>
        <a:lstStyle/>
        <a:p>
          <a:pPr>
            <a:defRPr sz="1200" b="0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97038362085866"/>
          <c:y val="3.4375000000000003E-2"/>
          <c:w val="0.71424227902760384"/>
          <c:h val="0.931250000000000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Cirurgias em artroplastias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16387445303291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78212429675659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236499687447379E-3"/>
                  <c:y val="-5.729100483608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2364996874473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47299937489443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Folha1!$A$2:$A$6</c:f>
              <c:strCache>
                <c:ptCount val="5"/>
                <c:pt idx="0">
                  <c:v>Cirurgia do Joelho</c:v>
                </c:pt>
                <c:pt idx="1">
                  <c:v>Cirurgia da Anca</c:v>
                </c:pt>
                <c:pt idx="2">
                  <c:v>Cirurgia do Ombro</c:v>
                </c:pt>
                <c:pt idx="3">
                  <c:v>Cirurgia da mão e pé</c:v>
                </c:pt>
                <c:pt idx="4">
                  <c:v>Cirurgia do Cotovelo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9726</c:v>
                </c:pt>
                <c:pt idx="1">
                  <c:v>9325</c:v>
                </c:pt>
                <c:pt idx="2">
                  <c:v>1062</c:v>
                </c:pt>
                <c:pt idx="3">
                  <c:v>448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96672"/>
        <c:axId val="137198208"/>
        <c:axId val="0"/>
      </c:bar3DChart>
      <c:catAx>
        <c:axId val="137196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7198208"/>
        <c:crosses val="autoZero"/>
        <c:auto val="1"/>
        <c:lblAlgn val="ctr"/>
        <c:lblOffset val="100"/>
        <c:noMultiLvlLbl val="0"/>
      </c:catAx>
      <c:valAx>
        <c:axId val="13719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1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9.3671859001204037E-3"/>
                  <c:y val="4.3730435180404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65318466784623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Folha1!$A$2:$A$5</c:f>
              <c:strCache>
                <c:ptCount val="3"/>
                <c:pt idx="0">
                  <c:v>SUBSTITUICAO TOTAL DA ANCA</c:v>
                </c:pt>
                <c:pt idx="1">
                  <c:v>SUBSTITUICAO PARCIAL DA ANCA</c:v>
                </c:pt>
                <c:pt idx="2">
                  <c:v>REVISAO DE SUBSTITUICAO DA ANCA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7008</c:v>
                </c:pt>
                <c:pt idx="1">
                  <c:v>1334</c:v>
                </c:pt>
                <c:pt idx="2">
                  <c:v>983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Tempos de </a:t>
            </a:r>
            <a:r>
              <a:rPr lang="en-US" dirty="0" err="1" smtClean="0"/>
              <a:t>Espera</a:t>
            </a:r>
            <a:endParaRPr lang="en-US" dirty="0"/>
          </a:p>
        </c:rich>
      </c:tx>
      <c:layout>
        <c:manualLayout>
          <c:xMode val="edge"/>
          <c:yMode val="edge"/>
          <c:x val="0.3666631332502300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Mediana do TE LIC (meses)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98735920269818E-2"/>
                  <c:y val="1.022918817181147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16802822112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84014110562639E-3"/>
                  <c:y val="-2.7898108200725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Folha1!$A$2:$A$4</c:f>
              <c:strCache>
                <c:ptCount val="3"/>
                <c:pt idx="0">
                  <c:v>Ombro</c:v>
                </c:pt>
                <c:pt idx="1">
                  <c:v>Anca</c:v>
                </c:pt>
                <c:pt idx="2">
                  <c:v>Joelho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4.8</c:v>
                </c:pt>
                <c:pt idx="1">
                  <c:v>3.9</c:v>
                </c:pt>
                <c:pt idx="2">
                  <c:v>4.8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Média do TE Operados (meses)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98735920269818E-2"/>
                  <c:y val="5.5796216401452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44535214741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445352147415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Folha1!$A$2:$A$4</c:f>
              <c:strCache>
                <c:ptCount val="3"/>
                <c:pt idx="0">
                  <c:v>Ombro</c:v>
                </c:pt>
                <c:pt idx="1">
                  <c:v>Anca</c:v>
                </c:pt>
                <c:pt idx="2">
                  <c:v>Joelho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4.8</c:v>
                </c:pt>
                <c:pt idx="1">
                  <c:v>4.5999999999999996</c:v>
                </c:pt>
                <c:pt idx="2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5663104"/>
        <c:axId val="145664640"/>
        <c:axId val="0"/>
      </c:bar3DChart>
      <c:catAx>
        <c:axId val="145663104"/>
        <c:scaling>
          <c:orientation val="minMax"/>
        </c:scaling>
        <c:delete val="0"/>
        <c:axPos val="l"/>
        <c:majorTickMark val="none"/>
        <c:minorTickMark val="none"/>
        <c:tickLblPos val="nextTo"/>
        <c:crossAx val="145664640"/>
        <c:crosses val="autoZero"/>
        <c:auto val="1"/>
        <c:lblAlgn val="ctr"/>
        <c:lblOffset val="100"/>
        <c:noMultiLvlLbl val="0"/>
      </c:catAx>
      <c:valAx>
        <c:axId val="14566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6631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2012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75713379045974E-3"/>
          <c:y val="0.20775093276672962"/>
          <c:w val="0.99112242866209543"/>
          <c:h val="0.77078704218049843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16656</c:v>
                </c:pt>
                <c:pt idx="1">
                  <c:v>3973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2011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75713379045974E-3"/>
          <c:y val="0.20775093276672962"/>
          <c:w val="0.99112242866209543"/>
          <c:h val="0.77078704218049843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83%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15299</c:v>
                </c:pt>
                <c:pt idx="1">
                  <c:v>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ARS</a:t>
            </a:r>
            <a:r>
              <a:rPr lang="en-US" sz="1800" baseline="0" dirty="0" smtClean="0"/>
              <a:t> Norte</a:t>
            </a:r>
            <a:endParaRPr lang="en-US" sz="1800" dirty="0"/>
          </a:p>
        </c:rich>
      </c:tx>
      <c:layout>
        <c:manualLayout>
          <c:xMode val="edge"/>
          <c:yMode val="edge"/>
          <c:x val="0.3391006200256709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03013372536976E-2"/>
          <c:y val="0.2575743012694206"/>
          <c:w val="0.92641334210161608"/>
          <c:h val="0.7209633395089638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7607</c:v>
                </c:pt>
                <c:pt idx="1">
                  <c:v>1209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ARS</a:t>
            </a:r>
            <a:r>
              <a:rPr lang="en-US" sz="1800" baseline="0" dirty="0" smtClean="0"/>
              <a:t> Centro</a:t>
            </a:r>
            <a:endParaRPr lang="en-US" sz="1800" dirty="0"/>
          </a:p>
        </c:rich>
      </c:tx>
      <c:layout>
        <c:manualLayout>
          <c:xMode val="edge"/>
          <c:yMode val="edge"/>
          <c:x val="0.3391006200256709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03013372536976E-2"/>
          <c:y val="0.2575743012694206"/>
          <c:w val="0.92641334210161608"/>
          <c:h val="0.7209633395089638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3762</c:v>
                </c:pt>
                <c:pt idx="1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ARS</a:t>
            </a:r>
            <a:r>
              <a:rPr lang="en-US" sz="1800" baseline="0" dirty="0" smtClean="0"/>
              <a:t> LVT</a:t>
            </a:r>
            <a:endParaRPr lang="en-US" sz="1800" dirty="0"/>
          </a:p>
        </c:rich>
      </c:tx>
      <c:layout>
        <c:manualLayout>
          <c:xMode val="edge"/>
          <c:yMode val="edge"/>
          <c:x val="0.3391006200256709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03013372536976E-2"/>
          <c:y val="0.2575743012694206"/>
          <c:w val="0.92641334210161608"/>
          <c:h val="0.7209633395089638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4026</c:v>
                </c:pt>
                <c:pt idx="1">
                  <c:v>1106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ARS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Alentejo</a:t>
            </a:r>
            <a:endParaRPr lang="en-US" sz="1800" dirty="0"/>
          </a:p>
        </c:rich>
      </c:tx>
      <c:layout>
        <c:manualLayout>
          <c:xMode val="edge"/>
          <c:yMode val="edge"/>
          <c:x val="0.2700774878869978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03013372536976E-2"/>
          <c:y val="0.2575743012694206"/>
          <c:w val="0.92641334210161608"/>
          <c:h val="0.7209633395089638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0975195180343106E-2"/>
                  <c:y val="0.134964824406457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897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ARS</a:t>
            </a:r>
            <a:r>
              <a:rPr lang="en-US" sz="1800" baseline="0" dirty="0" smtClean="0"/>
              <a:t> Algarve</a:t>
            </a:r>
            <a:endParaRPr lang="en-US" sz="1800" dirty="0"/>
          </a:p>
        </c:rich>
      </c:tx>
      <c:layout>
        <c:manualLayout>
          <c:xMode val="edge"/>
          <c:yMode val="edge"/>
          <c:x val="0.2959611324128448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03013372536976E-2"/>
          <c:y val="0.2575743012694206"/>
          <c:w val="0.92641334210161608"/>
          <c:h val="0.7209633395089638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Folha1!$A$2:$A$3</c:f>
              <c:strCache>
                <c:ptCount val="2"/>
                <c:pt idx="0">
                  <c:v>Hospital de origem</c:v>
                </c:pt>
                <c:pt idx="1">
                  <c:v>Hospital de destino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364</c:v>
                </c:pt>
                <c:pt idx="1">
                  <c:v>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4740283487019962"/>
          <c:w val="0.99821688571890799"/>
          <c:h val="8.673499015748031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t-PT" sz="1300" dirty="0" smtClean="0"/>
              <a:t>Evolução da média mensal das entradas</a:t>
            </a:r>
            <a:endParaRPr lang="pt-PT" sz="1300" dirty="0"/>
          </a:p>
        </c:rich>
      </c:tx>
      <c:layout>
        <c:manualLayout>
          <c:xMode val="edge"/>
          <c:yMode val="edge"/>
          <c:x val="0.21461921281663904"/>
          <c:y val="2.9022122541939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15520497722476"/>
          <c:y val="0.20416307910232195"/>
          <c:w val="0.8006601830565836"/>
          <c:h val="0.6811191300381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Entradas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numRef>
              <c:f>Folha1!$A$2:$A$8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Folha1!$B$2:$B$8</c:f>
              <c:numCache>
                <c:formatCode>#,##0</c:formatCode>
                <c:ptCount val="7"/>
                <c:pt idx="0">
                  <c:v>37661.833333333336</c:v>
                </c:pt>
                <c:pt idx="1">
                  <c:v>43139.333333333336</c:v>
                </c:pt>
                <c:pt idx="2">
                  <c:v>44528.666666666664</c:v>
                </c:pt>
                <c:pt idx="3">
                  <c:v>47239.833333333336</c:v>
                </c:pt>
                <c:pt idx="4">
                  <c:v>47793.916666666664</c:v>
                </c:pt>
                <c:pt idx="5">
                  <c:v>50961.25</c:v>
                </c:pt>
                <c:pt idx="6">
                  <c:v>52018.833333333336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8222464"/>
        <c:axId val="58224000"/>
      </c:barChart>
      <c:catAx>
        <c:axId val="582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58224000"/>
        <c:crosses val="autoZero"/>
        <c:auto val="1"/>
        <c:lblAlgn val="ctr"/>
        <c:lblOffset val="100"/>
        <c:noMultiLvlLbl val="0"/>
      </c:catAx>
      <c:valAx>
        <c:axId val="58224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 dirty="0" smtClean="0"/>
                  <a:t>Média mensal</a:t>
                </a:r>
                <a:r>
                  <a:rPr lang="pt-PT" sz="1200" baseline="0" dirty="0" smtClean="0"/>
                  <a:t> das </a:t>
                </a:r>
                <a:r>
                  <a:rPr lang="pt-PT" sz="1200" dirty="0" smtClean="0"/>
                  <a:t>entradas</a:t>
                </a:r>
                <a:endParaRPr lang="pt-PT" sz="1200" dirty="0"/>
              </a:p>
            </c:rich>
          </c:tx>
          <c:layout>
            <c:manualLayout>
              <c:xMode val="edge"/>
              <c:yMode val="edge"/>
              <c:x val="0"/>
              <c:y val="0.2035381485390512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2224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600" dirty="0" smtClean="0"/>
              <a:t>Hospitais</a:t>
            </a:r>
            <a:r>
              <a:rPr lang="pt-PT" sz="1600" baseline="0" dirty="0" smtClean="0"/>
              <a:t> com mais de 300 episódios operados</a:t>
            </a:r>
            <a:endParaRPr lang="en-US" sz="1600" dirty="0"/>
          </a:p>
        </c:rich>
      </c:tx>
      <c:layout>
        <c:manualLayout>
          <c:xMode val="edge"/>
          <c:yMode val="edge"/>
          <c:x val="4.8459133629875611E-2"/>
          <c:y val="1.356686863852734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cat>
            <c:strRef>
              <c:f>Folha1!$A$2:$A$22</c:f>
              <c:strCache>
                <c:ptCount val="21"/>
                <c:pt idx="0">
                  <c:v>H. Fern. da Fonseca - Lx</c:v>
                </c:pt>
                <c:pt idx="1">
                  <c:v>C.H. Alto Ave - Guimarães</c:v>
                </c:pt>
                <c:pt idx="2">
                  <c:v>ULS Matosinhos</c:v>
                </c:pt>
                <c:pt idx="3">
                  <c:v>ULS Nordeste - Bragança</c:v>
                </c:pt>
                <c:pt idx="4">
                  <c:v>H. V. F. Xira</c:v>
                </c:pt>
                <c:pt idx="5">
                  <c:v>C. H. Lisboa Norte</c:v>
                </c:pt>
                <c:pt idx="6">
                  <c:v>C.H. Tâmega e Sousa</c:v>
                </c:pt>
                <c:pt idx="7">
                  <c:v>C.H. Setúbal</c:v>
                </c:pt>
                <c:pt idx="8">
                  <c:v>C.H. V. Nova de Gaia/Espinho</c:v>
                </c:pt>
                <c:pt idx="9">
                  <c:v>ULS Alto Minho - V. Castelo</c:v>
                </c:pt>
                <c:pt idx="10">
                  <c:v>C.H. Porto</c:v>
                </c:pt>
                <c:pt idx="11">
                  <c:v>C. H. Entre o Douro e Vouga</c:v>
                </c:pt>
                <c:pt idx="12">
                  <c:v>C.H. S.João</c:v>
                </c:pt>
                <c:pt idx="13">
                  <c:v>C.H. Univer. de Coimbra</c:v>
                </c:pt>
                <c:pt idx="14">
                  <c:v>Hospital de Braga</c:v>
                </c:pt>
                <c:pt idx="15">
                  <c:v>C.H. Baixo Vouga</c:v>
                </c:pt>
                <c:pt idx="16">
                  <c:v>C.H. Trás-os-Montes e Alt. Douro</c:v>
                </c:pt>
                <c:pt idx="17">
                  <c:v>C.H.Tondela - Viseu</c:v>
                </c:pt>
                <c:pt idx="18">
                  <c:v>C.H. Leiria - Pombal</c:v>
                </c:pt>
                <c:pt idx="19">
                  <c:v>C.H. Lisboa Central</c:v>
                </c:pt>
                <c:pt idx="20">
                  <c:v>H. da Prelada</c:v>
                </c:pt>
              </c:strCache>
            </c:strRef>
          </c:cat>
          <c:val>
            <c:numRef>
              <c:f>Folha1!$B$2:$B$22</c:f>
              <c:numCache>
                <c:formatCode>#,##0</c:formatCode>
                <c:ptCount val="21"/>
                <c:pt idx="0">
                  <c:v>319</c:v>
                </c:pt>
                <c:pt idx="1">
                  <c:v>320</c:v>
                </c:pt>
                <c:pt idx="2">
                  <c:v>324</c:v>
                </c:pt>
                <c:pt idx="3">
                  <c:v>337</c:v>
                </c:pt>
                <c:pt idx="4">
                  <c:v>382</c:v>
                </c:pt>
                <c:pt idx="5">
                  <c:v>394</c:v>
                </c:pt>
                <c:pt idx="6">
                  <c:v>415</c:v>
                </c:pt>
                <c:pt idx="7">
                  <c:v>441</c:v>
                </c:pt>
                <c:pt idx="8">
                  <c:v>453</c:v>
                </c:pt>
                <c:pt idx="9">
                  <c:v>523</c:v>
                </c:pt>
                <c:pt idx="10">
                  <c:v>558</c:v>
                </c:pt>
                <c:pt idx="11">
                  <c:v>567</c:v>
                </c:pt>
                <c:pt idx="12">
                  <c:v>572</c:v>
                </c:pt>
                <c:pt idx="13">
                  <c:v>583</c:v>
                </c:pt>
                <c:pt idx="14">
                  <c:v>631</c:v>
                </c:pt>
                <c:pt idx="15">
                  <c:v>640</c:v>
                </c:pt>
                <c:pt idx="16">
                  <c:v>658</c:v>
                </c:pt>
                <c:pt idx="17">
                  <c:v>716</c:v>
                </c:pt>
                <c:pt idx="18">
                  <c:v>837</c:v>
                </c:pt>
                <c:pt idx="19">
                  <c:v>1009</c:v>
                </c:pt>
                <c:pt idx="20">
                  <c:v>1035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71168"/>
        <c:axId val="151672704"/>
      </c:barChart>
      <c:catAx>
        <c:axId val="151671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1672704"/>
        <c:crosses val="autoZero"/>
        <c:auto val="1"/>
        <c:lblAlgn val="ctr"/>
        <c:lblOffset val="100"/>
        <c:noMultiLvlLbl val="0"/>
      </c:catAx>
      <c:valAx>
        <c:axId val="1516727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671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600" dirty="0" smtClean="0"/>
              <a:t>Hospitais</a:t>
            </a:r>
            <a:r>
              <a:rPr lang="pt-PT" sz="1600" baseline="0" dirty="0" smtClean="0"/>
              <a:t> com 100 a 300 episódios operados</a:t>
            </a:r>
            <a:endParaRPr lang="en-US" sz="1600" dirty="0"/>
          </a:p>
        </c:rich>
      </c:tx>
      <c:layout>
        <c:manualLayout>
          <c:xMode val="edge"/>
          <c:yMode val="edge"/>
          <c:x val="0.17676052822756802"/>
          <c:y val="1.356686863852734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cat>
            <c:strRef>
              <c:f>Folha1!$A$2:$A$22</c:f>
              <c:strCache>
                <c:ptCount val="21"/>
                <c:pt idx="0">
                  <c:v>C.H. Barlav. Algarvio - Portimão</c:v>
                </c:pt>
                <c:pt idx="1">
                  <c:v>H.D. Santarém</c:v>
                </c:pt>
                <c:pt idx="2">
                  <c:v>H. Stª Maria Maior - Barcelos</c:v>
                </c:pt>
                <c:pt idx="3">
                  <c:v>HPP - H. Cascais</c:v>
                </c:pt>
                <c:pt idx="4">
                  <c:v>C.H. Lisboa Ocidental</c:v>
                </c:pt>
                <c:pt idx="5">
                  <c:v>C.H. Cova da Beira - Covilhã</c:v>
                </c:pt>
                <c:pt idx="6">
                  <c:v>ULS Baixo Alentejo - Beja</c:v>
                </c:pt>
                <c:pt idx="7">
                  <c:v>ULS Litoral Alent. - Sant. Cacém</c:v>
                </c:pt>
                <c:pt idx="8">
                  <c:v>ULS Guarda</c:v>
                </c:pt>
                <c:pt idx="9">
                  <c:v>C.H. Póvoa do Varzim/VC</c:v>
                </c:pt>
                <c:pt idx="10">
                  <c:v>C. H. Barreiro Montijo</c:v>
                </c:pt>
                <c:pt idx="11">
                  <c:v>H. Garcia de Orta - Almada</c:v>
                </c:pt>
                <c:pt idx="12">
                  <c:v>Sª Cª M. R. d'Ave - H. Narciso Ferreira</c:v>
                </c:pt>
                <c:pt idx="13">
                  <c:v>ULS Castelo Branco</c:v>
                </c:pt>
                <c:pt idx="14">
                  <c:v>ULS Norte Alentejano - Portalegre</c:v>
                </c:pt>
                <c:pt idx="15">
                  <c:v>H.D. Figueira da Foz</c:v>
                </c:pt>
                <c:pt idx="16">
                  <c:v>H. Faro</c:v>
                </c:pt>
                <c:pt idx="17">
                  <c:v>C.H. Oeste</c:v>
                </c:pt>
                <c:pt idx="18">
                  <c:v>C.H. Médio Tejo -T. Novas</c:v>
                </c:pt>
                <c:pt idx="19">
                  <c:v>C.H. Médio Ave - Famalicão</c:v>
                </c:pt>
                <c:pt idx="20">
                  <c:v>H. Espírito Santo - Évora</c:v>
                </c:pt>
              </c:strCache>
            </c:strRef>
          </c:cat>
          <c:val>
            <c:numRef>
              <c:f>Folha1!$B$2:$B$22</c:f>
              <c:numCache>
                <c:formatCode>General</c:formatCode>
                <c:ptCount val="21"/>
                <c:pt idx="0">
                  <c:v>117</c:v>
                </c:pt>
                <c:pt idx="1">
                  <c:v>120</c:v>
                </c:pt>
                <c:pt idx="2">
                  <c:v>124</c:v>
                </c:pt>
                <c:pt idx="3">
                  <c:v>138</c:v>
                </c:pt>
                <c:pt idx="4">
                  <c:v>157</c:v>
                </c:pt>
                <c:pt idx="5">
                  <c:v>180</c:v>
                </c:pt>
                <c:pt idx="6">
                  <c:v>182</c:v>
                </c:pt>
                <c:pt idx="7">
                  <c:v>184</c:v>
                </c:pt>
                <c:pt idx="8">
                  <c:v>197</c:v>
                </c:pt>
                <c:pt idx="9">
                  <c:v>207</c:v>
                </c:pt>
                <c:pt idx="10">
                  <c:v>219</c:v>
                </c:pt>
                <c:pt idx="11">
                  <c:v>223</c:v>
                </c:pt>
                <c:pt idx="12">
                  <c:v>224</c:v>
                </c:pt>
                <c:pt idx="13">
                  <c:v>228</c:v>
                </c:pt>
                <c:pt idx="14">
                  <c:v>232</c:v>
                </c:pt>
                <c:pt idx="15">
                  <c:v>245</c:v>
                </c:pt>
                <c:pt idx="16">
                  <c:v>247</c:v>
                </c:pt>
                <c:pt idx="17">
                  <c:v>257</c:v>
                </c:pt>
                <c:pt idx="18">
                  <c:v>271</c:v>
                </c:pt>
                <c:pt idx="19">
                  <c:v>279</c:v>
                </c:pt>
                <c:pt idx="20">
                  <c:v>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96896"/>
        <c:axId val="151698432"/>
      </c:barChart>
      <c:catAx>
        <c:axId val="151696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1698432"/>
        <c:crosses val="autoZero"/>
        <c:auto val="1"/>
        <c:lblAlgn val="ctr"/>
        <c:lblOffset val="100"/>
        <c:noMultiLvlLbl val="0"/>
      </c:catAx>
      <c:valAx>
        <c:axId val="15169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696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Artroplastias</a:t>
            </a:r>
            <a:r>
              <a:rPr lang="en-US" dirty="0" smtClean="0"/>
              <a:t> </a:t>
            </a:r>
            <a:r>
              <a:rPr lang="en-US" dirty="0" err="1" smtClean="0"/>
              <a:t>Anca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Folha1!$A$2:$A$18</c:f>
              <c:strCache>
                <c:ptCount val="17"/>
                <c:pt idx="0">
                  <c:v>C.H. Porto</c:v>
                </c:pt>
                <c:pt idx="1">
                  <c:v>C.H. V. Nova de Gaia/Espinho</c:v>
                </c:pt>
                <c:pt idx="2">
                  <c:v>C.H. Setúbal</c:v>
                </c:pt>
                <c:pt idx="3">
                  <c:v>C.H. Tâmega e Sousa</c:v>
                </c:pt>
                <c:pt idx="4">
                  <c:v>C. H. Entre o Douro e Vouga</c:v>
                </c:pt>
                <c:pt idx="5">
                  <c:v>H. Fern. da Fonseca - Lx</c:v>
                </c:pt>
                <c:pt idx="6">
                  <c:v>C.H. S.João</c:v>
                </c:pt>
                <c:pt idx="7">
                  <c:v>ULS Alto Minho - V. Castelo</c:v>
                </c:pt>
                <c:pt idx="8">
                  <c:v>C. H. Lisboa Norte</c:v>
                </c:pt>
                <c:pt idx="9">
                  <c:v>C.H. Baixo Vouga</c:v>
                </c:pt>
                <c:pt idx="10">
                  <c:v>Hospital de Braga</c:v>
                </c:pt>
                <c:pt idx="11">
                  <c:v>C.H.Tondela - Viseu</c:v>
                </c:pt>
                <c:pt idx="12">
                  <c:v>C.H. Univer. de Coimbra</c:v>
                </c:pt>
                <c:pt idx="13">
                  <c:v>H. da Prelada</c:v>
                </c:pt>
                <c:pt idx="14">
                  <c:v>C.H. Trás-os-Montes e Alt. Douro</c:v>
                </c:pt>
                <c:pt idx="15">
                  <c:v>C.H. Leiria - Pombal</c:v>
                </c:pt>
                <c:pt idx="16">
                  <c:v>C.H. Lisboa Central</c:v>
                </c:pt>
              </c:strCache>
            </c:strRef>
          </c:cat>
          <c:val>
            <c:numRef>
              <c:f>Folha1!$B$2:$B$18</c:f>
              <c:numCache>
                <c:formatCode>General</c:formatCode>
                <c:ptCount val="17"/>
                <c:pt idx="0">
                  <c:v>210</c:v>
                </c:pt>
                <c:pt idx="1">
                  <c:v>210</c:v>
                </c:pt>
                <c:pt idx="2">
                  <c:v>211</c:v>
                </c:pt>
                <c:pt idx="3">
                  <c:v>212</c:v>
                </c:pt>
                <c:pt idx="4">
                  <c:v>215</c:v>
                </c:pt>
                <c:pt idx="5">
                  <c:v>234</c:v>
                </c:pt>
                <c:pt idx="6">
                  <c:v>253</c:v>
                </c:pt>
                <c:pt idx="7">
                  <c:v>253</c:v>
                </c:pt>
                <c:pt idx="8">
                  <c:v>268</c:v>
                </c:pt>
                <c:pt idx="9">
                  <c:v>293</c:v>
                </c:pt>
                <c:pt idx="10">
                  <c:v>299</c:v>
                </c:pt>
                <c:pt idx="11">
                  <c:v>323</c:v>
                </c:pt>
                <c:pt idx="12">
                  <c:v>355</c:v>
                </c:pt>
                <c:pt idx="13">
                  <c:v>356</c:v>
                </c:pt>
                <c:pt idx="14">
                  <c:v>358</c:v>
                </c:pt>
                <c:pt idx="15">
                  <c:v>370</c:v>
                </c:pt>
                <c:pt idx="16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256448"/>
        <c:axId val="151520384"/>
        <c:axId val="0"/>
      </c:bar3DChart>
      <c:catAx>
        <c:axId val="151256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520384"/>
        <c:crosses val="autoZero"/>
        <c:auto val="1"/>
        <c:lblAlgn val="ctr"/>
        <c:lblOffset val="100"/>
        <c:noMultiLvlLbl val="0"/>
      </c:catAx>
      <c:valAx>
        <c:axId val="15152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25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Artroplastias</a:t>
            </a:r>
            <a:r>
              <a:rPr lang="en-US" dirty="0" smtClean="0"/>
              <a:t> </a:t>
            </a:r>
            <a:r>
              <a:rPr lang="en-US" dirty="0" err="1" smtClean="0"/>
              <a:t>Joelho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Folha1!$A$2:$A$14</c:f>
              <c:strCache>
                <c:ptCount val="13"/>
                <c:pt idx="0">
                  <c:v>ULS Nordeste - Bragança</c:v>
                </c:pt>
                <c:pt idx="1">
                  <c:v>C.H. V. Nova de Gaia/Espinho</c:v>
                </c:pt>
                <c:pt idx="2">
                  <c:v>C.H. S.João</c:v>
                </c:pt>
                <c:pt idx="3">
                  <c:v>C.H. Porto</c:v>
                </c:pt>
                <c:pt idx="4">
                  <c:v>C. H. Entre o Douro e Vouga</c:v>
                </c:pt>
                <c:pt idx="5">
                  <c:v>ULS Alto Minho - V. Castelo</c:v>
                </c:pt>
                <c:pt idx="6">
                  <c:v>Hospital de Braga</c:v>
                </c:pt>
                <c:pt idx="7">
                  <c:v>C.H. Trás-os-Montes e Alt. Douro</c:v>
                </c:pt>
                <c:pt idx="8">
                  <c:v>C.H.Tondela - Viseu</c:v>
                </c:pt>
                <c:pt idx="9">
                  <c:v>C.H. Baixo Vouga</c:v>
                </c:pt>
                <c:pt idx="10">
                  <c:v>C.H. Lisboa Central</c:v>
                </c:pt>
                <c:pt idx="11">
                  <c:v>C.H. Leiria - Pombal</c:v>
                </c:pt>
                <c:pt idx="12">
                  <c:v>H. da Prelada</c:v>
                </c:pt>
              </c:strCache>
            </c:strRef>
          </c:cat>
          <c:val>
            <c:numRef>
              <c:f>Folha1!$B$2:$B$14</c:f>
              <c:numCache>
                <c:formatCode>General</c:formatCode>
                <c:ptCount val="13"/>
                <c:pt idx="0">
                  <c:v>204</c:v>
                </c:pt>
                <c:pt idx="1">
                  <c:v>217</c:v>
                </c:pt>
                <c:pt idx="2">
                  <c:v>235</c:v>
                </c:pt>
                <c:pt idx="3">
                  <c:v>244</c:v>
                </c:pt>
                <c:pt idx="4">
                  <c:v>264</c:v>
                </c:pt>
                <c:pt idx="5">
                  <c:v>265</c:v>
                </c:pt>
                <c:pt idx="6">
                  <c:v>279</c:v>
                </c:pt>
                <c:pt idx="7">
                  <c:v>293</c:v>
                </c:pt>
                <c:pt idx="8">
                  <c:v>310</c:v>
                </c:pt>
                <c:pt idx="9">
                  <c:v>311</c:v>
                </c:pt>
                <c:pt idx="10">
                  <c:v>413</c:v>
                </c:pt>
                <c:pt idx="11">
                  <c:v>443</c:v>
                </c:pt>
                <c:pt idx="12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282816"/>
        <c:axId val="151284352"/>
        <c:axId val="0"/>
      </c:bar3DChart>
      <c:catAx>
        <c:axId val="151282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284352"/>
        <c:crosses val="autoZero"/>
        <c:auto val="1"/>
        <c:lblAlgn val="ctr"/>
        <c:lblOffset val="100"/>
        <c:noMultiLvlLbl val="0"/>
      </c:catAx>
      <c:valAx>
        <c:axId val="15128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28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Artroplastias</a:t>
            </a:r>
            <a:r>
              <a:rPr lang="en-US" dirty="0" smtClean="0"/>
              <a:t> </a:t>
            </a:r>
            <a:r>
              <a:rPr lang="en-US" dirty="0" err="1" smtClean="0"/>
              <a:t>Ombro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Folha1!$A$2:$A$18</c:f>
              <c:strCache>
                <c:ptCount val="17"/>
                <c:pt idx="0">
                  <c:v>C.H. Leiria - Pombal</c:v>
                </c:pt>
                <c:pt idx="1">
                  <c:v>Hospital de Braga</c:v>
                </c:pt>
                <c:pt idx="2">
                  <c:v>C. H. Lisboa Norte</c:v>
                </c:pt>
                <c:pt idx="3">
                  <c:v>C.H. Oeste</c:v>
                </c:pt>
                <c:pt idx="4">
                  <c:v>C.H. Baixo Vouga</c:v>
                </c:pt>
                <c:pt idx="5">
                  <c:v>C.H. Setúbal</c:v>
                </c:pt>
                <c:pt idx="6">
                  <c:v>H. Arc. J. Crisóst. - Cantanhede</c:v>
                </c:pt>
                <c:pt idx="7">
                  <c:v>ULS Matosinhos</c:v>
                </c:pt>
                <c:pt idx="8">
                  <c:v>H. V. F. Xira</c:v>
                </c:pt>
                <c:pt idx="9">
                  <c:v>C.H. Porto</c:v>
                </c:pt>
                <c:pt idx="10">
                  <c:v>H. da Prelada</c:v>
                </c:pt>
                <c:pt idx="11">
                  <c:v>ULS Litoral Alent. - Sant. Cacém</c:v>
                </c:pt>
                <c:pt idx="12">
                  <c:v>C. H. Entre o Douro e Vouga</c:v>
                </c:pt>
                <c:pt idx="13">
                  <c:v>C.H. S.João</c:v>
                </c:pt>
                <c:pt idx="14">
                  <c:v>C.H. Lisboa Central</c:v>
                </c:pt>
                <c:pt idx="15">
                  <c:v>C.H. Univer. de Coimbra</c:v>
                </c:pt>
                <c:pt idx="16">
                  <c:v>C.H.Tondela - Viseu</c:v>
                </c:pt>
              </c:strCache>
            </c:strRef>
          </c:cat>
          <c:val>
            <c:numRef>
              <c:f>Folha1!$B$2:$B$18</c:f>
              <c:numCache>
                <c:formatCode>General</c:formatCode>
                <c:ptCount val="17"/>
                <c:pt idx="0">
                  <c:v>20</c:v>
                </c:pt>
                <c:pt idx="1">
                  <c:v>21</c:v>
                </c:pt>
                <c:pt idx="2">
                  <c:v>26</c:v>
                </c:pt>
                <c:pt idx="3">
                  <c:v>26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33</c:v>
                </c:pt>
                <c:pt idx="8">
                  <c:v>37</c:v>
                </c:pt>
                <c:pt idx="9">
                  <c:v>39</c:v>
                </c:pt>
                <c:pt idx="10">
                  <c:v>42</c:v>
                </c:pt>
                <c:pt idx="11">
                  <c:v>42</c:v>
                </c:pt>
                <c:pt idx="12">
                  <c:v>49</c:v>
                </c:pt>
                <c:pt idx="13">
                  <c:v>54</c:v>
                </c:pt>
                <c:pt idx="14">
                  <c:v>63</c:v>
                </c:pt>
                <c:pt idx="15">
                  <c:v>68</c:v>
                </c:pt>
                <c:pt idx="16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403136"/>
        <c:axId val="151404928"/>
        <c:axId val="0"/>
      </c:bar3DChart>
      <c:catAx>
        <c:axId val="151403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404928"/>
        <c:crosses val="autoZero"/>
        <c:auto val="1"/>
        <c:lblAlgn val="ctr"/>
        <c:lblOffset val="100"/>
        <c:noMultiLvlLbl val="0"/>
      </c:catAx>
      <c:valAx>
        <c:axId val="15140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40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600" b="1" i="0" baseline="0" dirty="0" smtClean="0">
                <a:effectLst/>
              </a:rPr>
              <a:t>Hospitais Convencionados com mais de 50 episódios operados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10074291294946715"/>
          <c:y val="6.452535084177638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4012426461285425"/>
          <c:y val="7.9710316739874429E-2"/>
          <c:w val="0.55987573538714575"/>
          <c:h val="0.896630387951474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Folha1!$A$2:$A$29</c:f>
              <c:strCache>
                <c:ptCount val="28"/>
                <c:pt idx="0">
                  <c:v>Cl. Central de Oiã</c:v>
                </c:pt>
                <c:pt idx="1">
                  <c:v>CUF - Porto</c:v>
                </c:pt>
                <c:pt idx="2">
                  <c:v>GHPALG - H. Part. do Algarve</c:v>
                </c:pt>
                <c:pt idx="3">
                  <c:v>Ven. O. Terc. S. Franc. Jesus - H. de Jesus</c:v>
                </c:pt>
                <c:pt idx="4">
                  <c:v>H. Miser. de Évora</c:v>
                </c:pt>
                <c:pt idx="5">
                  <c:v>H. Miser. de Vila Verde</c:v>
                </c:pt>
                <c:pt idx="6">
                  <c:v>Fund. Aurélio Amaro Diniz</c:v>
                </c:pt>
                <c:pt idx="7">
                  <c:v>Fund. Nª Sª Guia - H. de Avelar</c:v>
                </c:pt>
                <c:pt idx="8">
                  <c:v>Ven. O. Terc. de S. Francisco</c:v>
                </c:pt>
                <c:pt idx="9">
                  <c:v>HPP Norte - H. Boavista</c:v>
                </c:pt>
                <c:pt idx="10">
                  <c:v>Sª Cª M. P. de Lanhoso - H. Ant. Lopes</c:v>
                </c:pt>
                <c:pt idx="11">
                  <c:v>SOERAD -Torres Vedras</c:v>
                </c:pt>
                <c:pt idx="12">
                  <c:v>CLINIGRANDE</c:v>
                </c:pt>
                <c:pt idx="13">
                  <c:v>Sª Cª M. R. d'Ave - H. Narciso Ferreira</c:v>
                </c:pt>
                <c:pt idx="14">
                  <c:v>Hospital S. Louis</c:v>
                </c:pt>
                <c:pt idx="15">
                  <c:v>Casa de Repouso de Coimbra</c:v>
                </c:pt>
                <c:pt idx="16">
                  <c:v>Sª Cª M. Entronc. - H. S. J. Baptista</c:v>
                </c:pt>
                <c:pt idx="17">
                  <c:v>H. Inf. S. João de Deus</c:v>
                </c:pt>
                <c:pt idx="18">
                  <c:v>HPP - H. Sta Maria de Faro</c:v>
                </c:pt>
                <c:pt idx="19">
                  <c:v>Casa de Saúde de Guimarães</c:v>
                </c:pt>
                <c:pt idx="20">
                  <c:v>GHPALG - H. São Camilo</c:v>
                </c:pt>
                <c:pt idx="21">
                  <c:v>H. Particular Algarve - Gamb</c:v>
                </c:pt>
                <c:pt idx="22">
                  <c:v>H. Miser. de Mealhada</c:v>
                </c:pt>
                <c:pt idx="23">
                  <c:v>INTERCIR</c:v>
                </c:pt>
                <c:pt idx="24">
                  <c:v>HOSPOR - H. de Santiago</c:v>
                </c:pt>
                <c:pt idx="25">
                  <c:v>Hospital da Arrábida-Gaia</c:v>
                </c:pt>
                <c:pt idx="26">
                  <c:v>H. O. Terc. S. Franc. da Cidade</c:v>
                </c:pt>
                <c:pt idx="27">
                  <c:v>SANFIL</c:v>
                </c:pt>
              </c:strCache>
            </c:strRef>
          </c:cat>
          <c:val>
            <c:numRef>
              <c:f>Folha1!$B$2:$B$29</c:f>
              <c:numCache>
                <c:formatCode>General</c:formatCode>
                <c:ptCount val="28"/>
                <c:pt idx="0">
                  <c:v>60</c:v>
                </c:pt>
                <c:pt idx="1">
                  <c:v>64</c:v>
                </c:pt>
                <c:pt idx="2">
                  <c:v>67</c:v>
                </c:pt>
                <c:pt idx="3">
                  <c:v>68</c:v>
                </c:pt>
                <c:pt idx="4">
                  <c:v>71</c:v>
                </c:pt>
                <c:pt idx="5">
                  <c:v>71</c:v>
                </c:pt>
                <c:pt idx="6">
                  <c:v>72</c:v>
                </c:pt>
                <c:pt idx="7">
                  <c:v>72</c:v>
                </c:pt>
                <c:pt idx="8">
                  <c:v>73</c:v>
                </c:pt>
                <c:pt idx="9">
                  <c:v>77</c:v>
                </c:pt>
                <c:pt idx="10">
                  <c:v>81</c:v>
                </c:pt>
                <c:pt idx="11">
                  <c:v>83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90</c:v>
                </c:pt>
                <c:pt idx="17">
                  <c:v>98</c:v>
                </c:pt>
                <c:pt idx="18">
                  <c:v>103</c:v>
                </c:pt>
                <c:pt idx="19">
                  <c:v>104</c:v>
                </c:pt>
                <c:pt idx="20">
                  <c:v>111</c:v>
                </c:pt>
                <c:pt idx="21">
                  <c:v>116</c:v>
                </c:pt>
                <c:pt idx="22">
                  <c:v>138</c:v>
                </c:pt>
                <c:pt idx="23">
                  <c:v>192</c:v>
                </c:pt>
                <c:pt idx="24">
                  <c:v>212</c:v>
                </c:pt>
                <c:pt idx="25">
                  <c:v>215</c:v>
                </c:pt>
                <c:pt idx="26">
                  <c:v>289</c:v>
                </c:pt>
                <c:pt idx="27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830272"/>
        <c:axId val="101660160"/>
        <c:axId val="0"/>
      </c:bar3DChart>
      <c:catAx>
        <c:axId val="39830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1660160"/>
        <c:crosses val="autoZero"/>
        <c:auto val="1"/>
        <c:lblAlgn val="ctr"/>
        <c:lblOffset val="100"/>
        <c:noMultiLvlLbl val="0"/>
      </c:catAx>
      <c:valAx>
        <c:axId val="10166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83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600" dirty="0" err="1" smtClean="0"/>
              <a:t>Artroplastias</a:t>
            </a:r>
            <a:r>
              <a:rPr lang="pt-PT" sz="1600" baseline="0" dirty="0" smtClean="0"/>
              <a:t> em convencionados 2012</a:t>
            </a:r>
            <a:endParaRPr lang="en-US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6.8722713169357602E-2"/>
                  <c:y val="9.849223874383160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Folha1!$A$2:$A$4</c:f>
              <c:strCache>
                <c:ptCount val="3"/>
                <c:pt idx="0">
                  <c:v>SUBSTITUICAO TOTAL DA ANCA</c:v>
                </c:pt>
                <c:pt idx="1">
                  <c:v>SUBSTITUICAO TOTAL DE JOELHO</c:v>
                </c:pt>
                <c:pt idx="2">
                  <c:v>Outras</c:v>
                </c:pt>
              </c:strCache>
            </c:strRef>
          </c:cat>
          <c:val>
            <c:numRef>
              <c:f>Folha1!$B$2:$B$4</c:f>
              <c:numCache>
                <c:formatCode>#,##0</c:formatCode>
                <c:ptCount val="3"/>
                <c:pt idx="0">
                  <c:v>1275</c:v>
                </c:pt>
                <c:pt idx="1">
                  <c:v>2388</c:v>
                </c:pt>
                <c:pt idx="2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0790625"/>
          <c:w val="0.9951608429698765"/>
          <c:h val="0.1159104330708661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PT" sz="2000" b="1" i="0" baseline="0" dirty="0" smtClean="0">
                <a:effectLst/>
              </a:rPr>
              <a:t>Cirurgias de revisão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27121140658530984"/>
          <c:y val="3.4413520448947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4012426461285425"/>
          <c:y val="7.9710316739874429E-2"/>
          <c:w val="0.55987573538714575"/>
          <c:h val="0.896630387951474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Folha1!$A$2:$A$11</c:f>
              <c:strCache>
                <c:ptCount val="10"/>
                <c:pt idx="0">
                  <c:v>C.H. S.João</c:v>
                </c:pt>
                <c:pt idx="1">
                  <c:v>C.H. Porto</c:v>
                </c:pt>
                <c:pt idx="2">
                  <c:v>C.H. Setúbal</c:v>
                </c:pt>
                <c:pt idx="3">
                  <c:v>C.H. Alto Ave - Guimarães</c:v>
                </c:pt>
                <c:pt idx="4">
                  <c:v>C.H. Trás-os-Montes e Alt. Douro</c:v>
                </c:pt>
                <c:pt idx="5">
                  <c:v>C.H. Lisboa Central</c:v>
                </c:pt>
                <c:pt idx="6">
                  <c:v>C.H. Leiria - Pombal</c:v>
                </c:pt>
                <c:pt idx="7">
                  <c:v>C.H. Univer. de Coimbra</c:v>
                </c:pt>
                <c:pt idx="8">
                  <c:v>Hospital de Braga</c:v>
                </c:pt>
                <c:pt idx="9">
                  <c:v>H. da Prelada</c:v>
                </c:pt>
              </c:strCache>
            </c:strRef>
          </c:cat>
          <c:val>
            <c:numRef>
              <c:f>Folha1!$B$2:$B$11</c:f>
              <c:numCache>
                <c:formatCode>General</c:formatCode>
                <c:ptCount val="10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66</c:v>
                </c:pt>
                <c:pt idx="4">
                  <c:v>85</c:v>
                </c:pt>
                <c:pt idx="5">
                  <c:v>89</c:v>
                </c:pt>
                <c:pt idx="6">
                  <c:v>99</c:v>
                </c:pt>
                <c:pt idx="7">
                  <c:v>103</c:v>
                </c:pt>
                <c:pt idx="8">
                  <c:v>105</c:v>
                </c:pt>
                <c:pt idx="9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103360"/>
        <c:axId val="153109248"/>
        <c:axId val="0"/>
      </c:bar3DChart>
      <c:catAx>
        <c:axId val="153103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3109248"/>
        <c:crosses val="autoZero"/>
        <c:auto val="1"/>
        <c:lblAlgn val="ctr"/>
        <c:lblOffset val="100"/>
        <c:noMultiLvlLbl val="0"/>
      </c:catAx>
      <c:valAx>
        <c:axId val="15310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10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600" dirty="0" smtClean="0"/>
              <a:t>Revisão de próteses</a:t>
            </a:r>
            <a:endParaRPr lang="en-US" sz="1600" dirty="0"/>
          </a:p>
        </c:rich>
      </c:tx>
      <c:layout>
        <c:manualLayout>
          <c:xMode val="edge"/>
          <c:yMode val="edge"/>
          <c:x val="0.182144081017602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18013647935831E-2"/>
          <c:y val="0.17270421140384642"/>
          <c:w val="0.88030511125257516"/>
          <c:h val="0.7779233282584826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0595552570329641E-2"/>
                  <c:y val="0.174289997102029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159002677323807E-2"/>
                  <c:y val="0.41046414803839837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54308754426347"/>
                  <c:y val="3.105168983874015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Folha1!$A$2:$A$4</c:f>
              <c:strCache>
                <c:ptCount val="3"/>
                <c:pt idx="0">
                  <c:v>REVISAO DE SUBSTITUICAO DA ANCA</c:v>
                </c:pt>
                <c:pt idx="1">
                  <c:v>REVISAO DE SUBSTITUICAO DO JOELHO</c:v>
                </c:pt>
                <c:pt idx="2">
                  <c:v>REVISAO DE SUBSTITUICAO DE ARTICULACAO DO MEMBRO INFERIOR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983</c:v>
                </c:pt>
                <c:pt idx="1">
                  <c:v>570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t-PT" sz="1300" dirty="0"/>
              <a:t>Evolução </a:t>
            </a:r>
            <a:r>
              <a:rPr lang="pt-PT" sz="1300" dirty="0" smtClean="0"/>
              <a:t>da média mensal da</a:t>
            </a:r>
            <a:r>
              <a:rPr lang="pt-PT" sz="1300" baseline="0" dirty="0" smtClean="0"/>
              <a:t> Atividade Cirúrgica</a:t>
            </a:r>
            <a:endParaRPr lang="pt-PT" sz="1300" dirty="0"/>
          </a:p>
        </c:rich>
      </c:tx>
      <c:layout>
        <c:manualLayout>
          <c:xMode val="edge"/>
          <c:yMode val="edge"/>
          <c:x val="0.29420023458231415"/>
          <c:y val="2.24648462483147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516446260069459E-2"/>
          <c:y val="0.24970398025950338"/>
          <c:w val="0.89333846785694115"/>
          <c:h val="0.64108192182850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Operados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elete val="1"/>
          </c:dLbls>
          <c:cat>
            <c:strRef>
              <c:f>Folha1!$B$1:$H$1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Folha1!$B$2:$H$2</c:f>
              <c:numCache>
                <c:formatCode>0</c:formatCode>
                <c:ptCount val="7"/>
                <c:pt idx="0">
                  <c:v>28776.75</c:v>
                </c:pt>
                <c:pt idx="1">
                  <c:v>33588.416666666664</c:v>
                </c:pt>
                <c:pt idx="2">
                  <c:v>37958.583333333336</c:v>
                </c:pt>
                <c:pt idx="3">
                  <c:v>39607.75</c:v>
                </c:pt>
                <c:pt idx="4">
                  <c:v>40338.75</c:v>
                </c:pt>
                <c:pt idx="5">
                  <c:v>41993.25</c:v>
                </c:pt>
                <c:pt idx="6">
                  <c:v>44534.583333333336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700608"/>
        <c:axId val="67702144"/>
      </c:barChart>
      <c:lineChart>
        <c:grouping val="standard"/>
        <c:varyColors val="0"/>
        <c:ser>
          <c:idx val="1"/>
          <c:order val="1"/>
          <c:tx>
            <c:v>Operados padrão</c:v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Pt>
            <c:idx val="6"/>
            <c:bubble3D val="0"/>
          </c:dPt>
          <c:dPt>
            <c:idx val="7"/>
            <c:marker>
              <c:spPr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cat>
            <c:strRef>
              <c:f>Folha1!$B$1:$H$1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Folha1!$B$3:$H$3</c:f>
              <c:numCache>
                <c:formatCode>0</c:formatCode>
                <c:ptCount val="7"/>
                <c:pt idx="0">
                  <c:v>35032.166666666664</c:v>
                </c:pt>
                <c:pt idx="1">
                  <c:v>41776.166666666664</c:v>
                </c:pt>
                <c:pt idx="2">
                  <c:v>42062.916666666664</c:v>
                </c:pt>
                <c:pt idx="3">
                  <c:v>41126.916666666664</c:v>
                </c:pt>
                <c:pt idx="4">
                  <c:v>40258</c:v>
                </c:pt>
                <c:pt idx="5">
                  <c:v>41494.916666666664</c:v>
                </c:pt>
                <c:pt idx="6">
                  <c:v>44601.5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00608"/>
        <c:axId val="67702144"/>
      </c:lineChart>
      <c:catAx>
        <c:axId val="677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7702144"/>
        <c:crosses val="autoZero"/>
        <c:auto val="1"/>
        <c:lblAlgn val="ctr"/>
        <c:lblOffset val="100"/>
        <c:noMultiLvlLbl val="0"/>
      </c:catAx>
      <c:valAx>
        <c:axId val="67702144"/>
        <c:scaling>
          <c:orientation val="minMax"/>
          <c:min val="2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pt-PT" sz="1100" baseline="0" dirty="0" smtClean="0"/>
                  <a:t>Média mensal dos operados</a:t>
                </a:r>
                <a:endParaRPr lang="pt-PT" sz="1100" dirty="0"/>
              </a:p>
            </c:rich>
          </c:tx>
          <c:layout>
            <c:manualLayout>
              <c:xMode val="edge"/>
              <c:yMode val="edge"/>
              <c:x val="0"/>
              <c:y val="0.2377720043118332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7700608"/>
        <c:crosses val="autoZero"/>
        <c:crossBetween val="between"/>
        <c:majorUnit val="5000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0.27124240293883556"/>
          <c:y val="0.10193349387605581"/>
          <c:w val="0.44988473315835537"/>
          <c:h val="8.392817464726147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PT" sz="1800" b="1" i="0" baseline="0" dirty="0" smtClean="0">
                <a:effectLst/>
              </a:rPr>
              <a:t>Procedimentos com mais de 1.000 episódios operados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9063697114280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218859902587853"/>
          <c:y val="0.10141243819179908"/>
          <c:w val="0.49781140097412147"/>
          <c:h val="0.872011367077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 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Folha1!$A$2:$A$14</c:f>
              <c:strCache>
                <c:ptCount val="13"/>
                <c:pt idx="0">
                  <c:v>REDUCAO ABERTA DE FRACTURA DA TIBIA E PERONEO, C/FIXACAO INTERNA</c:v>
                </c:pt>
                <c:pt idx="1">
                  <c:v>SUBSTITUICAO PARCIAL DA ANCA</c:v>
                </c:pt>
                <c:pt idx="2">
                  <c:v>EXPLORACAO DE BAINHA DO TENDAO DA MAO</c:v>
                </c:pt>
                <c:pt idx="3">
                  <c:v>REDUCAO FECHADA DE FRACTURA DO FEMUR COM FIXACAO INTERNA</c:v>
                </c:pt>
                <c:pt idx="4">
                  <c:v>FASCIECTOMIAS DA MAO NCOP</c:v>
                </c:pt>
                <c:pt idx="5">
                  <c:v>CALECTOMIA OSSEA C/CORRECC.TEC.MOLES E OSTEOTOMIA DO 1.METATARSO</c:v>
                </c:pt>
                <c:pt idx="6">
                  <c:v>REMOCAO DE DISPOSITIVO IMPLANTADO NA TIBIA E PERONEO</c:v>
                </c:pt>
                <c:pt idx="7">
                  <c:v>EXCISAO DE CARTILAGEM SEMILUNAR DO JOELHO</c:v>
                </c:pt>
                <c:pt idx="8">
                  <c:v>REDUCAO ABERTA DE FRACTURA DO FEMUR, COM FIXACAO INTERNA</c:v>
                </c:pt>
                <c:pt idx="9">
                  <c:v>ARTROSCOPIA DO JOELHO</c:v>
                </c:pt>
                <c:pt idx="10">
                  <c:v>SUBSTITUICAO TOTAL DA ANCA</c:v>
                </c:pt>
                <c:pt idx="11">
                  <c:v>SUBSTITUICAO TOTAL DE JOELHO</c:v>
                </c:pt>
                <c:pt idx="12">
                  <c:v>LIBERTACAO DO TUNEL CARPICO</c:v>
                </c:pt>
              </c:strCache>
            </c:strRef>
          </c:cat>
          <c:val>
            <c:numRef>
              <c:f>Folha1!$B$2:$B$14</c:f>
              <c:numCache>
                <c:formatCode>#,##0</c:formatCode>
                <c:ptCount val="13"/>
                <c:pt idx="0">
                  <c:v>1257</c:v>
                </c:pt>
                <c:pt idx="1">
                  <c:v>1329</c:v>
                </c:pt>
                <c:pt idx="2">
                  <c:v>1391</c:v>
                </c:pt>
                <c:pt idx="3">
                  <c:v>1419</c:v>
                </c:pt>
                <c:pt idx="4">
                  <c:v>1498</c:v>
                </c:pt>
                <c:pt idx="5">
                  <c:v>1779</c:v>
                </c:pt>
                <c:pt idx="6">
                  <c:v>1866</c:v>
                </c:pt>
                <c:pt idx="7">
                  <c:v>2172</c:v>
                </c:pt>
                <c:pt idx="8">
                  <c:v>2344</c:v>
                </c:pt>
                <c:pt idx="9">
                  <c:v>4432</c:v>
                </c:pt>
                <c:pt idx="10">
                  <c:v>7006</c:v>
                </c:pt>
                <c:pt idx="11">
                  <c:v>9155</c:v>
                </c:pt>
                <c:pt idx="12">
                  <c:v>11475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09088"/>
        <c:axId val="124014976"/>
      </c:barChart>
      <c:catAx>
        <c:axId val="124009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4014976"/>
        <c:crosses val="autoZero"/>
        <c:auto val="1"/>
        <c:lblAlgn val="ctr"/>
        <c:lblOffset val="100"/>
        <c:noMultiLvlLbl val="0"/>
      </c:catAx>
      <c:valAx>
        <c:axId val="1240149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40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PT" sz="1800" b="1" i="0" baseline="0" dirty="0" smtClean="0">
                <a:effectLst/>
              </a:rPr>
              <a:t>Hospitais com mais de 2.000 episódios </a:t>
            </a:r>
            <a:r>
              <a:rPr lang="pt-PT" sz="1800" b="1" i="0" baseline="0" dirty="0" smtClean="0">
                <a:effectLst/>
              </a:rPr>
              <a:t>operados – 16 Hospitais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44692023015183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730140161830756"/>
          <c:y val="0.10141243819179908"/>
          <c:w val="0.58080871499805342"/>
          <c:h val="0.872011367077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 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Folha1!$A$2:$A$17</c:f>
              <c:strCache>
                <c:ptCount val="16"/>
                <c:pt idx="0">
                  <c:v>C.H. Setúbal</c:v>
                </c:pt>
                <c:pt idx="1">
                  <c:v>ULS Alto Minho - V. Castelo</c:v>
                </c:pt>
                <c:pt idx="2">
                  <c:v>C.H. Trás-os-Montes e Alt. Douro</c:v>
                </c:pt>
                <c:pt idx="3">
                  <c:v>C.H. V. Nova de Gaia/Espinho</c:v>
                </c:pt>
                <c:pt idx="4">
                  <c:v>C.H. Baixo Vouga</c:v>
                </c:pt>
                <c:pt idx="5">
                  <c:v>C.H. Leiria - Pombal</c:v>
                </c:pt>
                <c:pt idx="6">
                  <c:v>H. Fern. da Fonseca - Lx</c:v>
                </c:pt>
                <c:pt idx="7">
                  <c:v>C. H. Entre o Douro e Vouga</c:v>
                </c:pt>
                <c:pt idx="8">
                  <c:v>C.H.Tondela - Viseu</c:v>
                </c:pt>
                <c:pt idx="9">
                  <c:v>C.H. Porto</c:v>
                </c:pt>
                <c:pt idx="10">
                  <c:v>C.H. Tâmega e Sousa</c:v>
                </c:pt>
                <c:pt idx="11">
                  <c:v>C.H. S.João</c:v>
                </c:pt>
                <c:pt idx="12">
                  <c:v>Hospital de Braga</c:v>
                </c:pt>
                <c:pt idx="13">
                  <c:v>H. da Prelada</c:v>
                </c:pt>
                <c:pt idx="14">
                  <c:v>C.H. Univer. de Coimbra</c:v>
                </c:pt>
                <c:pt idx="15">
                  <c:v>C.H. Lisboa Central</c:v>
                </c:pt>
              </c:strCache>
            </c:strRef>
          </c:cat>
          <c:val>
            <c:numRef>
              <c:f>Folha1!$B$2:$B$17</c:f>
              <c:numCache>
                <c:formatCode>#,##0</c:formatCode>
                <c:ptCount val="16"/>
                <c:pt idx="0">
                  <c:v>2041</c:v>
                </c:pt>
                <c:pt idx="1">
                  <c:v>2074</c:v>
                </c:pt>
                <c:pt idx="2">
                  <c:v>2104</c:v>
                </c:pt>
                <c:pt idx="3">
                  <c:v>2116</c:v>
                </c:pt>
                <c:pt idx="4">
                  <c:v>2232</c:v>
                </c:pt>
                <c:pt idx="5">
                  <c:v>2418</c:v>
                </c:pt>
                <c:pt idx="6">
                  <c:v>2537</c:v>
                </c:pt>
                <c:pt idx="7">
                  <c:v>2619</c:v>
                </c:pt>
                <c:pt idx="8">
                  <c:v>2664</c:v>
                </c:pt>
                <c:pt idx="9">
                  <c:v>2730</c:v>
                </c:pt>
                <c:pt idx="10">
                  <c:v>3008</c:v>
                </c:pt>
                <c:pt idx="11">
                  <c:v>3108</c:v>
                </c:pt>
                <c:pt idx="12">
                  <c:v>3284</c:v>
                </c:pt>
                <c:pt idx="13">
                  <c:v>3879</c:v>
                </c:pt>
                <c:pt idx="14">
                  <c:v>3889</c:v>
                </c:pt>
                <c:pt idx="15">
                  <c:v>4465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11776"/>
        <c:axId val="127217664"/>
      </c:barChart>
      <c:catAx>
        <c:axId val="127211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217664"/>
        <c:crosses val="autoZero"/>
        <c:auto val="1"/>
        <c:lblAlgn val="ctr"/>
        <c:lblOffset val="100"/>
        <c:noMultiLvlLbl val="0"/>
      </c:catAx>
      <c:valAx>
        <c:axId val="12721766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721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PT" sz="1800" b="1" i="0" baseline="0" dirty="0" smtClean="0">
                <a:effectLst/>
              </a:rPr>
              <a:t>Hospitais com 1.000 a 2.000 episódios </a:t>
            </a:r>
            <a:r>
              <a:rPr lang="pt-PT" sz="1800" b="1" i="0" baseline="0" dirty="0" smtClean="0">
                <a:effectLst/>
              </a:rPr>
              <a:t>operados – 14 Hospitais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5803087705474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730140161830756"/>
          <c:y val="0.10141243819179908"/>
          <c:w val="0.58080871499805342"/>
          <c:h val="0.872011367077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Op 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Folha1!$A$2:$A$15</c:f>
              <c:strCache>
                <c:ptCount val="14"/>
                <c:pt idx="0">
                  <c:v>H.D. Figueira da Foz</c:v>
                </c:pt>
                <c:pt idx="1">
                  <c:v>H.D. Santarém</c:v>
                </c:pt>
                <c:pt idx="2">
                  <c:v>SANFIL</c:v>
                </c:pt>
                <c:pt idx="3">
                  <c:v>H. Faro</c:v>
                </c:pt>
                <c:pt idx="4">
                  <c:v>H. Garcia de Orta - Almada</c:v>
                </c:pt>
                <c:pt idx="5">
                  <c:v>C.H. Póvoa do Varzim/VC</c:v>
                </c:pt>
                <c:pt idx="6">
                  <c:v>H. V. F. Xira</c:v>
                </c:pt>
                <c:pt idx="7">
                  <c:v>ULS Nordeste - Bragança</c:v>
                </c:pt>
                <c:pt idx="8">
                  <c:v>C.H. Médio Tejo -T. Novas</c:v>
                </c:pt>
                <c:pt idx="9">
                  <c:v>C.H. Médio Ave - Famalicão</c:v>
                </c:pt>
                <c:pt idx="10">
                  <c:v>C. H. Lisboa Norte</c:v>
                </c:pt>
                <c:pt idx="11">
                  <c:v>C.H. Oeste</c:v>
                </c:pt>
                <c:pt idx="12">
                  <c:v>ULS Matosinhos</c:v>
                </c:pt>
                <c:pt idx="13">
                  <c:v>C.H. Alto Ave - Guimarães</c:v>
                </c:pt>
              </c:strCache>
            </c:strRef>
          </c:cat>
          <c:val>
            <c:numRef>
              <c:f>Folha1!$B$2:$B$15</c:f>
              <c:numCache>
                <c:formatCode>#,##0</c:formatCode>
                <c:ptCount val="14"/>
                <c:pt idx="0">
                  <c:v>1014</c:v>
                </c:pt>
                <c:pt idx="1">
                  <c:v>1019</c:v>
                </c:pt>
                <c:pt idx="2">
                  <c:v>1093</c:v>
                </c:pt>
                <c:pt idx="3">
                  <c:v>1185</c:v>
                </c:pt>
                <c:pt idx="4">
                  <c:v>1224</c:v>
                </c:pt>
                <c:pt idx="5">
                  <c:v>1274</c:v>
                </c:pt>
                <c:pt idx="6">
                  <c:v>1322</c:v>
                </c:pt>
                <c:pt idx="7">
                  <c:v>1372</c:v>
                </c:pt>
                <c:pt idx="8">
                  <c:v>1425</c:v>
                </c:pt>
                <c:pt idx="9">
                  <c:v>1439</c:v>
                </c:pt>
                <c:pt idx="10">
                  <c:v>1526</c:v>
                </c:pt>
                <c:pt idx="11">
                  <c:v>1724</c:v>
                </c:pt>
                <c:pt idx="12">
                  <c:v>1748</c:v>
                </c:pt>
                <c:pt idx="13">
                  <c:v>1843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78464"/>
        <c:axId val="127292544"/>
      </c:barChart>
      <c:catAx>
        <c:axId val="1272784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292544"/>
        <c:crosses val="autoZero"/>
        <c:auto val="1"/>
        <c:lblAlgn val="ctr"/>
        <c:lblOffset val="100"/>
        <c:noMultiLvlLbl val="0"/>
      </c:catAx>
      <c:valAx>
        <c:axId val="1272925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727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800" b="1" i="0" baseline="0" dirty="0" smtClean="0">
                <a:effectLst/>
              </a:rPr>
              <a:t>Ortopedia 2012</a:t>
            </a:r>
          </a:p>
        </c:rich>
      </c:tx>
      <c:layout>
        <c:manualLayout>
          <c:xMode val="edge"/>
          <c:yMode val="edge"/>
          <c:x val="0.27728496987988988"/>
          <c:y val="0.1241895431757582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315149011220975"/>
          <c:w val="0.90353984588132186"/>
          <c:h val="0.81427823123819576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3679498574232493"/>
                  <c:y val="0.1109800733946228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Superior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 2000;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en-US" sz="1200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16,2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673321019886669"/>
                  <c:y val="1.226621521219864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pt-PT" sz="1200">
                        <a:solidFill>
                          <a:schemeClr val="bg1"/>
                        </a:solidFill>
                      </a:rPr>
                      <a:t>Entre 1000 e 1999; </a:t>
                    </a:r>
                    <a:r>
                      <a:rPr lang="pt-PT" sz="120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t-PT" sz="1200" smtClean="0">
                        <a:solidFill>
                          <a:schemeClr val="bg1"/>
                        </a:solidFill>
                      </a:rPr>
                    </a:br>
                    <a:r>
                      <a:rPr lang="pt-PT" sz="1200" smtClean="0">
                        <a:solidFill>
                          <a:schemeClr val="bg1"/>
                        </a:solidFill>
                      </a:rPr>
                      <a:t>14,1</a:t>
                    </a:r>
                    <a:r>
                      <a:rPr lang="pt-PT" sz="1200">
                        <a:solidFill>
                          <a:schemeClr val="bg1"/>
                        </a:solidFill>
                      </a:rPr>
                      <a:t>%</a:t>
                    </a:r>
                    <a:endParaRPr lang="pt-PT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8783319566747012"/>
                  <c:y val="-0.15005407385290523"/>
                </c:manualLayout>
              </c:layout>
              <c:tx>
                <c:rich>
                  <a:bodyPr/>
                  <a:lstStyle/>
                  <a:p>
                    <a:r>
                      <a:rPr lang="pt-PT" sz="1200"/>
                      <a:t>Entre 500 e 999; </a:t>
                    </a:r>
                    <a:r>
                      <a:rPr lang="pt-PT" sz="1200" smtClean="0"/>
                      <a:t/>
                    </a:r>
                    <a:br>
                      <a:rPr lang="pt-PT" sz="1200" smtClean="0"/>
                    </a:br>
                    <a:r>
                      <a:rPr lang="pt-PT" sz="1200" smtClean="0"/>
                      <a:t>15,2</a:t>
                    </a:r>
                    <a:r>
                      <a:rPr lang="pt-PT" sz="1200"/>
                      <a:t>%</a:t>
                    </a:r>
                    <a:endParaRPr lang="pt-PT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001581144768134"/>
                  <c:y val="-0.17407354043995113"/>
                </c:manualLayout>
              </c:layout>
              <c:tx>
                <c:rich>
                  <a:bodyPr/>
                  <a:lstStyle/>
                  <a:p>
                    <a:r>
                      <a:rPr lang="pt-PT" sz="1200"/>
                      <a:t>Entre 100 e 499; </a:t>
                    </a:r>
                    <a:r>
                      <a:rPr lang="pt-PT" sz="1200" smtClean="0"/>
                      <a:t/>
                    </a:r>
                    <a:br>
                      <a:rPr lang="pt-PT" sz="1200" smtClean="0"/>
                    </a:br>
                    <a:r>
                      <a:rPr lang="pt-PT" sz="1200" smtClean="0"/>
                      <a:t>34,3</a:t>
                    </a:r>
                    <a:r>
                      <a:rPr lang="pt-PT" sz="1200"/>
                      <a:t>%</a:t>
                    </a:r>
                    <a:endParaRPr lang="pt-PT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447075928761539"/>
                  <c:y val="6.99084650316631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Folha1!$A$2:$A$6</c:f>
              <c:strCache>
                <c:ptCount val="5"/>
                <c:pt idx="0">
                  <c:v>Superior a 2000</c:v>
                </c:pt>
                <c:pt idx="1">
                  <c:v>Entre 1000 e 1999</c:v>
                </c:pt>
                <c:pt idx="2">
                  <c:v>Entre 500 e 999</c:v>
                </c:pt>
                <c:pt idx="3">
                  <c:v>Entre 100 e 499</c:v>
                </c:pt>
                <c:pt idx="4">
                  <c:v>Menos de 100</c:v>
                </c:pt>
              </c:strCache>
            </c:strRef>
          </c:cat>
          <c:val>
            <c:numRef>
              <c:f>Folha1!$B$2:$B$6</c:f>
              <c:numCache>
                <c:formatCode>0.0%</c:formatCode>
                <c:ptCount val="5"/>
                <c:pt idx="0">
                  <c:v>0.16161616161616163</c:v>
                </c:pt>
                <c:pt idx="1">
                  <c:v>0.14141414141414141</c:v>
                </c:pt>
                <c:pt idx="2">
                  <c:v>0.15151515151515152</c:v>
                </c:pt>
                <c:pt idx="3">
                  <c:v>0.34343434343434343</c:v>
                </c:pt>
                <c:pt idx="4">
                  <c:v>0.20202020202020202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PT" sz="1800" b="1" i="0" baseline="0" dirty="0" err="1" smtClean="0">
                <a:effectLst/>
              </a:rPr>
              <a:t>Artroplastias</a:t>
            </a:r>
            <a:r>
              <a:rPr lang="pt-PT" sz="1800" b="1" i="0" baseline="0" dirty="0" smtClean="0">
                <a:effectLst/>
              </a:rPr>
              <a:t> 2012</a:t>
            </a:r>
          </a:p>
        </c:rich>
      </c:tx>
      <c:layout>
        <c:manualLayout>
          <c:xMode val="edge"/>
          <c:yMode val="edge"/>
          <c:x val="0.40711236560135294"/>
          <c:y val="0.1241895431757582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82940167141916E-2"/>
          <c:y val="0.11590726030441062"/>
          <c:w val="0.90109027237714323"/>
          <c:h val="0.8115224610459949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1229925070053945"/>
                  <c:y val="0.1054685330102210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Superior 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a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500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en-US" sz="1200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11,1%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998137552617519E-2"/>
                  <c:y val="-9.520882228363515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pt-PT" sz="1200" dirty="0">
                        <a:solidFill>
                          <a:schemeClr val="bg1"/>
                        </a:solidFill>
                      </a:rPr>
                      <a:t>Entre </a:t>
                    </a:r>
                    <a:r>
                      <a:rPr lang="pt-PT" sz="1200" dirty="0" smtClean="0">
                        <a:solidFill>
                          <a:schemeClr val="bg1"/>
                        </a:solidFill>
                      </a:rPr>
                      <a:t>100 </a:t>
                    </a:r>
                    <a:r>
                      <a:rPr lang="pt-PT" sz="1200" dirty="0">
                        <a:solidFill>
                          <a:schemeClr val="bg1"/>
                        </a:solidFill>
                      </a:rPr>
                      <a:t>e </a:t>
                    </a:r>
                    <a:r>
                      <a:rPr lang="pt-PT" sz="1200" dirty="0" smtClean="0">
                        <a:solidFill>
                          <a:schemeClr val="bg1"/>
                        </a:solidFill>
                      </a:rPr>
                      <a:t>499</a:t>
                    </a:r>
                    <a:r>
                      <a:rPr lang="pt-PT" sz="1200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pt-PT" sz="12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t-PT" sz="1200" dirty="0" smtClean="0">
                        <a:solidFill>
                          <a:schemeClr val="bg1"/>
                        </a:solidFill>
                      </a:rPr>
                    </a:br>
                    <a:r>
                      <a:rPr lang="pt-PT" sz="1200" dirty="0" smtClean="0">
                        <a:solidFill>
                          <a:schemeClr val="bg1"/>
                        </a:solidFill>
                      </a:rPr>
                      <a:t>35,9%</a:t>
                    </a:r>
                    <a:endParaRPr lang="pt-PT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020804015603209"/>
                  <c:y val="-0.19965793731252082"/>
                </c:manualLayout>
              </c:layout>
              <c:tx>
                <c:rich>
                  <a:bodyPr/>
                  <a:lstStyle/>
                  <a:p>
                    <a:r>
                      <a:rPr lang="pt-PT" sz="1200" dirty="0"/>
                      <a:t>Entre </a:t>
                    </a:r>
                    <a:r>
                      <a:rPr lang="pt-PT" sz="1200" dirty="0" smtClean="0"/>
                      <a:t>50 </a:t>
                    </a:r>
                    <a:r>
                      <a:rPr lang="pt-PT" sz="1200" dirty="0"/>
                      <a:t>e </a:t>
                    </a:r>
                    <a:r>
                      <a:rPr lang="pt-PT" sz="1200" dirty="0" smtClean="0"/>
                      <a:t>99</a:t>
                    </a:r>
                    <a:r>
                      <a:rPr lang="pt-PT" sz="1200" dirty="0"/>
                      <a:t>; </a:t>
                    </a:r>
                    <a:r>
                      <a:rPr lang="pt-PT" sz="1200" dirty="0" smtClean="0"/>
                      <a:t/>
                    </a:r>
                    <a:br>
                      <a:rPr lang="pt-PT" sz="1200" dirty="0" smtClean="0"/>
                    </a:br>
                    <a:r>
                      <a:rPr lang="pt-PT" sz="1200" dirty="0" smtClean="0"/>
                      <a:t>17,9%</a:t>
                    </a:r>
                    <a:endParaRPr lang="pt-PT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041928211680182"/>
                  <c:y val="-9.6911975058326855E-2"/>
                </c:manualLayout>
              </c:layout>
              <c:tx>
                <c:rich>
                  <a:bodyPr/>
                  <a:lstStyle/>
                  <a:p>
                    <a:r>
                      <a:rPr lang="pt-PT" sz="1200" dirty="0"/>
                      <a:t>Entre </a:t>
                    </a:r>
                    <a:r>
                      <a:rPr lang="pt-PT" sz="1200" dirty="0" smtClean="0"/>
                      <a:t>10 </a:t>
                    </a:r>
                    <a:r>
                      <a:rPr lang="pt-PT" sz="1200" dirty="0"/>
                      <a:t>e </a:t>
                    </a:r>
                    <a:r>
                      <a:rPr lang="pt-PT" sz="1200" dirty="0" smtClean="0"/>
                      <a:t>49</a:t>
                    </a:r>
                    <a:r>
                      <a:rPr lang="pt-PT" sz="1200" dirty="0"/>
                      <a:t>; </a:t>
                    </a:r>
                    <a:r>
                      <a:rPr lang="pt-PT" sz="1200" dirty="0" smtClean="0"/>
                      <a:t/>
                    </a:r>
                    <a:br>
                      <a:rPr lang="pt-PT" sz="1200" dirty="0" smtClean="0"/>
                    </a:br>
                    <a:r>
                      <a:rPr lang="pt-PT" sz="1200" dirty="0" smtClean="0"/>
                      <a:t>12%</a:t>
                    </a:r>
                    <a:endParaRPr lang="pt-PT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447075928761539"/>
                  <c:y val="6.99084650316631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Folha1!$A$2:$A$6</c:f>
              <c:strCache>
                <c:ptCount val="5"/>
                <c:pt idx="0">
                  <c:v>Superior a 500</c:v>
                </c:pt>
                <c:pt idx="1">
                  <c:v>Entre 100 e 499</c:v>
                </c:pt>
                <c:pt idx="2">
                  <c:v>Entre 50 e 99</c:v>
                </c:pt>
                <c:pt idx="3">
                  <c:v>Entre 10 e 49</c:v>
                </c:pt>
                <c:pt idx="4">
                  <c:v>Menos de 10</c:v>
                </c:pt>
              </c:strCache>
            </c:strRef>
          </c:cat>
          <c:val>
            <c:numRef>
              <c:f>Folha1!$B$2:$B$6</c:f>
              <c:numCache>
                <c:formatCode>0.0%</c:formatCode>
                <c:ptCount val="5"/>
                <c:pt idx="0">
                  <c:v>0.1111111111111111</c:v>
                </c:pt>
                <c:pt idx="1">
                  <c:v>0.35897435897435898</c:v>
                </c:pt>
                <c:pt idx="2">
                  <c:v>0.17948717948717949</c:v>
                </c:pt>
                <c:pt idx="3">
                  <c:v>0.11965811965811966</c:v>
                </c:pt>
                <c:pt idx="4">
                  <c:v>0.23076923076923078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op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2323897885903776"/>
                  <c:y val="-9.11402001084846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9712653636739483"/>
                  <c:y val="1.0374664252991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Folha1!$A$2:$A$5</c:f>
              <c:strCache>
                <c:ptCount val="2"/>
                <c:pt idx="0">
                  <c:v>SUBSTITUICAO TOTAL DE JOELHO</c:v>
                </c:pt>
                <c:pt idx="1">
                  <c:v>REVISAO DE SUBSTITUICAO DO JOELHO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9156</c:v>
                </c:pt>
                <c:pt idx="1">
                  <c:v>570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0.78615</cdr:x>
      <cdr:y>0.84401</cdr:y>
    </cdr:from>
    <cdr:to>
      <cdr:x>1</cdr:x>
      <cdr:y>0.99661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736447" y="4436586"/>
          <a:ext cx="1832505" cy="80215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300" dirty="0" smtClean="0"/>
            <a:t>18 Hospitais efetuaram menos de 1.000 procedimentos em 2012</a:t>
          </a:r>
          <a:endParaRPr lang="en-US" sz="13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87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7AEF8DA-0646-4E4A-A3C1-126235BB5E33}" type="datetimeFigureOut">
              <a:rPr lang="pt-PT" smtClean="0"/>
              <a:pPr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295" y="9430813"/>
            <a:ext cx="2945862" cy="49587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459D363-E6BB-4C4E-BC19-64A0F84684D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137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5872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296" y="2"/>
            <a:ext cx="2945862" cy="495872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 smtClean="0"/>
            </a:lvl1pPr>
          </a:lstStyle>
          <a:p>
            <a:pPr>
              <a:defRPr/>
            </a:pPr>
            <a:fld id="{90EA47C1-6D5D-469F-96D4-983EF11FD195}" type="datetimeFigureOut">
              <a:rPr lang="pt-PT"/>
              <a:pPr>
                <a:defRPr/>
              </a:pPr>
              <a:t>30-10-2013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7470"/>
          </a:xfrm>
          <a:prstGeom prst="rect">
            <a:avLst/>
          </a:prstGeom>
        </p:spPr>
        <p:txBody>
          <a:bodyPr vert="horz" lIns="88214" tIns="44108" rIns="88214" bIns="44108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814"/>
            <a:ext cx="2945862" cy="495872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296" y="9430814"/>
            <a:ext cx="2945862" cy="495872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A162A18-8956-4077-9E8D-FE32C8724C2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9003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oc id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PT" dirty="0" smtClean="0"/>
              <a:t>178006041007</a:t>
            </a:r>
          </a:p>
        </p:txBody>
      </p:sp>
      <p:sp>
        <p:nvSpPr>
          <p:cNvPr id="17411" name="pg num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5FE405-F6E8-4FD3-8ABB-721C07EA85F4}" type="slidenum">
              <a:rPr lang="pt-PT"/>
              <a:pPr/>
              <a:t>1</a:t>
            </a:fld>
            <a:endParaRPr lang="pt-PT" dirty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216275" y="4763"/>
            <a:ext cx="13230225" cy="9923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ChangeArrowheads="1"/>
          </p:cNvSpPr>
          <p:nvPr/>
        </p:nvSpPr>
        <p:spPr bwMode="white">
          <a:xfrm>
            <a:off x="6486067" y="9272198"/>
            <a:ext cx="310091" cy="6560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8214" tIns="44108" rIns="88214" bIns="44108" anchor="ctr"/>
          <a:lstStyle/>
          <a:p>
            <a:endParaRPr lang="pt-PT" dirty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white">
          <a:xfrm>
            <a:off x="6475425" y="1"/>
            <a:ext cx="320732" cy="6560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8214" tIns="44108" rIns="88214" bIns="44108" anchor="ctr"/>
          <a:lstStyle/>
          <a:p>
            <a:endParaRPr lang="pt-PT" dirty="0"/>
          </a:p>
        </p:txBody>
      </p:sp>
      <p:sp>
        <p:nvSpPr>
          <p:cNvPr id="2" name="Marcador de Posição de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121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8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18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553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965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842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8427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5524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3664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994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7253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9944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7229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915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356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461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164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164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075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075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62A18-8956-4077-9E8D-FE32C8724C25}" type="slidenum">
              <a:rPr lang="pt-PT" smtClean="0"/>
              <a:pPr>
                <a:defRPr/>
              </a:pPr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707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 resumo relatorioN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5000660" cy="1500198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5000660" cy="121444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8" name="Rectângulo 7"/>
          <p:cNvSpPr/>
          <p:nvPr userDrawn="1"/>
        </p:nvSpPr>
        <p:spPr>
          <a:xfrm>
            <a:off x="5286380" y="6286520"/>
            <a:ext cx="357190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1"/>
          </p:nvPr>
        </p:nvSpPr>
        <p:spPr>
          <a:xfrm>
            <a:off x="5643570" y="6000768"/>
            <a:ext cx="3214697" cy="642942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1">
                <a:solidFill>
                  <a:srgbClr val="92D050"/>
                </a:solidFill>
              </a:defRPr>
            </a:lvl1pPr>
            <a:lvl2pPr>
              <a:buNone/>
              <a:defRPr sz="1800" b="1">
                <a:solidFill>
                  <a:srgbClr val="92D050"/>
                </a:solidFill>
              </a:defRPr>
            </a:lvl2pPr>
            <a:lvl3pPr>
              <a:buNone/>
              <a:defRPr sz="1600" b="1">
                <a:solidFill>
                  <a:srgbClr val="92D050"/>
                </a:solidFill>
              </a:defRPr>
            </a:lvl3pPr>
            <a:lvl4pPr>
              <a:buNone/>
              <a:defRPr sz="1400" b="1">
                <a:solidFill>
                  <a:srgbClr val="92D050"/>
                </a:solidFill>
              </a:defRPr>
            </a:lvl4pPr>
            <a:lvl5pPr>
              <a:buNone/>
              <a:defRPr sz="1400" b="1">
                <a:solidFill>
                  <a:srgbClr val="92D050"/>
                </a:solidFill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D06A-D052-4D28-BEC6-3186DAD4148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F67B-E778-4F2B-9AD5-BA6324CE6CCE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15109DD-2658-4DBF-ACA0-DE95284AC636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608-99B5-418A-8613-4204E8615E1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707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86D6-CE42-4702-A383-79ECE28732A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983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1E3-DDF3-4A08-B1F7-80E7A924A4C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6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B22B-092C-4E8A-8B42-79CEFE45CDA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423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7737-CAC5-4B8A-A859-95FE5C46895E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498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298D-AE59-4B7F-8586-522A424AE5E6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269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F1D9-4434-4085-82A4-D3B94737B7B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6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4DBB-7187-4965-BA2A-9CDBCAAFEFD4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0D0-7527-43E2-8D84-DF0DE9AAF63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811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5DF7-08FF-4189-B8ED-CB647733D3D9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2062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9D4-5A65-4D07-9DCA-992662A28892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5322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21CD-2794-4512-B0A4-2F8B24EF7639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821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capa resumo relatorioN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286375" y="6286500"/>
            <a:ext cx="35718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5000660" cy="1500198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5000660" cy="121444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1"/>
          </p:nvPr>
        </p:nvSpPr>
        <p:spPr>
          <a:xfrm>
            <a:off x="5643570" y="6000768"/>
            <a:ext cx="3214697" cy="64294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solidFill>
                  <a:srgbClr val="92D050"/>
                </a:solidFill>
              </a:defRPr>
            </a:lvl1pPr>
            <a:lvl2pPr>
              <a:buNone/>
              <a:defRPr sz="1800" b="1">
                <a:solidFill>
                  <a:srgbClr val="92D050"/>
                </a:solidFill>
              </a:defRPr>
            </a:lvl2pPr>
            <a:lvl3pPr>
              <a:buNone/>
              <a:defRPr sz="1600" b="1">
                <a:solidFill>
                  <a:srgbClr val="92D050"/>
                </a:solidFill>
              </a:defRPr>
            </a:lvl3pPr>
            <a:lvl4pPr>
              <a:buNone/>
              <a:defRPr sz="1400" b="1">
                <a:solidFill>
                  <a:srgbClr val="92D050"/>
                </a:solidFill>
              </a:defRPr>
            </a:lvl4pPr>
            <a:lvl5pPr>
              <a:buNone/>
              <a:defRPr sz="1400" b="1">
                <a:solidFill>
                  <a:srgbClr val="92D050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22756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C:\Documents and Settings\amferreira\Ambiente de trabalho\SIGIC_AC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114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28688"/>
            <a:ext cx="91582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8" name="Marcador de Posição do Tex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6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15E1E85-007C-4464-BFFF-59D47DA1701B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75" y="6356350"/>
            <a:ext cx="42862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25" y="6356350"/>
            <a:ext cx="1400175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114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85875"/>
            <a:ext cx="90360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114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28688"/>
            <a:ext cx="91582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9" name="Marcador de Posição do Texto 2"/>
          <p:cNvSpPr>
            <a:spLocks noGrp="1"/>
          </p:cNvSpPr>
          <p:nvPr>
            <p:ph idx="1"/>
          </p:nvPr>
        </p:nvSpPr>
        <p:spPr>
          <a:xfrm>
            <a:off x="155293" y="1154084"/>
            <a:ext cx="4416707" cy="248715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3" name="Marcador de Posição do Texto 2"/>
          <p:cNvSpPr>
            <a:spLocks noGrp="1"/>
          </p:cNvSpPr>
          <p:nvPr>
            <p:ph idx="13"/>
          </p:nvPr>
        </p:nvSpPr>
        <p:spPr>
          <a:xfrm>
            <a:off x="4572000" y="1154084"/>
            <a:ext cx="4416707" cy="248715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4" name="Marcador de Posição do Texto 2"/>
          <p:cNvSpPr>
            <a:spLocks noGrp="1"/>
          </p:cNvSpPr>
          <p:nvPr>
            <p:ph idx="14"/>
          </p:nvPr>
        </p:nvSpPr>
        <p:spPr>
          <a:xfrm>
            <a:off x="4572000" y="3756788"/>
            <a:ext cx="4416707" cy="25202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5" name="Marcador de Posição do Texto 2"/>
          <p:cNvSpPr>
            <a:spLocks noGrp="1"/>
          </p:cNvSpPr>
          <p:nvPr>
            <p:ph idx="15"/>
          </p:nvPr>
        </p:nvSpPr>
        <p:spPr>
          <a:xfrm>
            <a:off x="137831" y="3756788"/>
            <a:ext cx="4416707" cy="25202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2" name="Marcador de Posição da Data 2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15430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3218E2D-04C2-4005-AAE3-1C1A05BB35FB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16" name="Marcador de Posição do Rodapé 3"/>
          <p:cNvSpPr>
            <a:spLocks noGrp="1"/>
          </p:cNvSpPr>
          <p:nvPr>
            <p:ph type="ftr" sz="quarter" idx="17"/>
          </p:nvPr>
        </p:nvSpPr>
        <p:spPr>
          <a:xfrm>
            <a:off x="2428875" y="6356350"/>
            <a:ext cx="42862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17" name="Marcador de Posição do Número do Diapositivo 4"/>
          <p:cNvSpPr>
            <a:spLocks noGrp="1"/>
          </p:cNvSpPr>
          <p:nvPr>
            <p:ph type="sldNum" sz="quarter" idx="18"/>
          </p:nvPr>
        </p:nvSpPr>
        <p:spPr>
          <a:xfrm>
            <a:off x="7286625" y="6356350"/>
            <a:ext cx="1400175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906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85875"/>
            <a:ext cx="90360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C:\Documents and Settings\amferreira\Ambiente de trabalho\SIGIC_AC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114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28688"/>
            <a:ext cx="91582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14" name="Marcador de Posição do Texto 2"/>
          <p:cNvSpPr>
            <a:spLocks noGrp="1"/>
          </p:cNvSpPr>
          <p:nvPr>
            <p:ph idx="14"/>
          </p:nvPr>
        </p:nvSpPr>
        <p:spPr>
          <a:xfrm>
            <a:off x="4572000" y="1052736"/>
            <a:ext cx="4416707" cy="52243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5" name="Marcador de Posição do Texto 2"/>
          <p:cNvSpPr>
            <a:spLocks noGrp="1"/>
          </p:cNvSpPr>
          <p:nvPr>
            <p:ph idx="15"/>
          </p:nvPr>
        </p:nvSpPr>
        <p:spPr>
          <a:xfrm>
            <a:off x="137831" y="1052736"/>
            <a:ext cx="4416707" cy="52243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9" name="Marcador de Posição da Data 2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15430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C61E9FF-01DF-4A9F-8102-6547B89D46F2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10" name="Marcador de Posição do Rodapé 3"/>
          <p:cNvSpPr>
            <a:spLocks noGrp="1"/>
          </p:cNvSpPr>
          <p:nvPr>
            <p:ph type="ftr" sz="quarter" idx="17"/>
          </p:nvPr>
        </p:nvSpPr>
        <p:spPr>
          <a:xfrm>
            <a:off x="2428875" y="6356350"/>
            <a:ext cx="42862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8"/>
          </p:nvPr>
        </p:nvSpPr>
        <p:spPr>
          <a:xfrm>
            <a:off x="7286625" y="6356350"/>
            <a:ext cx="1400175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730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C:\Documents and Settings\amferreira\Ambiente de trabalho\SIGIC_AC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114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4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9F1D377-7E63-4DE5-B429-E721C782BC9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75" y="6356350"/>
            <a:ext cx="428625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25" y="6356350"/>
            <a:ext cx="1400175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8865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B57CF0E-6636-4B27-BB10-B44B20773452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8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8193-415D-4AB1-AE3D-0907CC0D913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 resumo relatorioN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5000660" cy="1500198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5000660" cy="121444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8" name="Rectângulo 7"/>
          <p:cNvSpPr/>
          <p:nvPr userDrawn="1"/>
        </p:nvSpPr>
        <p:spPr>
          <a:xfrm>
            <a:off x="5286380" y="6286520"/>
            <a:ext cx="357190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1"/>
          </p:nvPr>
        </p:nvSpPr>
        <p:spPr>
          <a:xfrm>
            <a:off x="5643570" y="6000768"/>
            <a:ext cx="3214697" cy="642942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1">
                <a:solidFill>
                  <a:srgbClr val="92D050"/>
                </a:solidFill>
              </a:defRPr>
            </a:lvl1pPr>
            <a:lvl2pPr>
              <a:buNone/>
              <a:defRPr sz="1800" b="1">
                <a:solidFill>
                  <a:srgbClr val="92D050"/>
                </a:solidFill>
              </a:defRPr>
            </a:lvl2pPr>
            <a:lvl3pPr>
              <a:buNone/>
              <a:defRPr sz="1600" b="1">
                <a:solidFill>
                  <a:srgbClr val="92D050"/>
                </a:solidFill>
              </a:defRPr>
            </a:lvl3pPr>
            <a:lvl4pPr>
              <a:buNone/>
              <a:defRPr sz="1400" b="1">
                <a:solidFill>
                  <a:srgbClr val="92D050"/>
                </a:solidFill>
              </a:defRPr>
            </a:lvl4pPr>
            <a:lvl5pPr>
              <a:buNone/>
              <a:defRPr sz="1400" b="1">
                <a:solidFill>
                  <a:srgbClr val="92D050"/>
                </a:solidFill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  <a:endParaRPr lang="pt-PT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714405A-4ED3-455D-8D59-8F2B013868FA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C901C58-44EC-43B4-90C0-E601612FB97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8BF3875-9B7E-47D6-A63F-6C82D5FF85CE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E18C0D-A2BE-4A78-BB6C-A6DF18FD9D2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8456647-01F9-400A-B164-F117BED8F24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5782821-421F-4EFA-93E5-D3E9B65F24C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C159D4F-AD34-4AA0-9F89-D89E8204D53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9CE018-6ECA-452B-A363-F1909998505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154D887-B712-46D7-B98B-D59DAE7A5985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F4CD-C30C-45BF-B40C-4F2BE9D3444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3B1BF98-D69D-4CF5-92BC-8DED9A3F0F05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176E7E9-5511-497C-8845-5E39A03A9A74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B7296E4-B180-4BAD-8287-1E0EE8D33411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E58A87C-1408-4852-8B61-64821577BD1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CF42146-F53F-49E9-9917-6D23C917D13E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6CF8A66-B78E-4BF6-A922-AD631915503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60A4885-BE7D-43CA-A798-9F7EA33B30C7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8607247-6AF2-436E-81CB-61DB12505199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17AFF62-F376-4909-8D13-7317B4A25037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7572C2D-1F23-4A0D-B1C5-52F91EFACD77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C9B-90C5-41F8-9322-6948FA4DCCA4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C56F868-5AAF-49A7-9356-030D292F0E2A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/>
          <a:lstStyle>
            <a:lvl1pPr algn="l"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pic>
        <p:nvPicPr>
          <p:cNvPr id="10" name="Picture 32" descr="C:\Documents and Settings\amferreira\Ambiente de trabalho\SIGIC_ACS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811509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928670"/>
            <a:ext cx="9158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194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49CD-1C05-4E1E-8DCB-F4E501B4C3EA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5B9A-4E64-47F9-8629-AD6850610685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BE6C-2545-4B8F-8CBA-58CD631E7AFF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50C9-EE8D-424F-ACAF-3CE4B814B199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B185-9E79-4FE4-863A-04131EE8674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BA0E-6C65-4FC1-94FD-B287AC07D304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71AD2-C31A-404E-B281-20369C29547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629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0" y="56023"/>
            <a:ext cx="6660232" cy="1714227"/>
          </a:xfrm>
        </p:spPr>
        <p:txBody>
          <a:bodyPr>
            <a:normAutofit/>
          </a:bodyPr>
          <a:lstStyle/>
          <a:p>
            <a:pPr algn="ctr"/>
            <a:r>
              <a:rPr lang="pt-PT" sz="3600" dirty="0" smtClean="0"/>
              <a:t>Atividade Cirúrgica Programada</a:t>
            </a:r>
            <a:endParaRPr lang="pt-PT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5965815" y="6314450"/>
            <a:ext cx="3214697" cy="642942"/>
          </a:xfrm>
        </p:spPr>
        <p:txBody>
          <a:bodyPr/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Outubro de 2013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Marcador de Posição do Texto 4"/>
          <p:cNvSpPr txBox="1">
            <a:spLocks/>
          </p:cNvSpPr>
          <p:nvPr/>
        </p:nvSpPr>
        <p:spPr>
          <a:xfrm>
            <a:off x="1144286" y="1196752"/>
            <a:ext cx="4147794" cy="1002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400" dirty="0" smtClean="0">
                <a:solidFill>
                  <a:schemeClr val="accent1"/>
                </a:solidFill>
              </a:rPr>
              <a:t>Ortopedia – Ano 2012</a:t>
            </a:r>
            <a:endParaRPr lang="pt-PT" sz="3400" dirty="0">
              <a:solidFill>
                <a:schemeClr val="accent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267744" y="5275132"/>
            <a:ext cx="5688632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Fonte: SIGLIC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2006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27.03.2007;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2007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23.01.2008;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2008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27.02.2009;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2009 </a:t>
            </a: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06.04.2010;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2010 </a:t>
            </a: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14.11.2011;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9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2011 </a:t>
            </a: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21.02.2012 (com correções efetuadas a 28.05.2012);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9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do ano de 2012 extraídos a 01.06.2013; </a:t>
            </a:r>
            <a:endParaRPr lang="en-GB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3A8209B-10E6-45C6-BE35-E44F08E02786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390760" y="630932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10</a:t>
            </a:fld>
            <a:endParaRPr lang="pt-PT" dirty="0"/>
          </a:p>
        </p:txBody>
      </p:sp>
      <p:grpSp>
        <p:nvGrpSpPr>
          <p:cNvPr id="9" name="Grupo 8"/>
          <p:cNvGrpSpPr/>
          <p:nvPr/>
        </p:nvGrpSpPr>
        <p:grpSpPr>
          <a:xfrm>
            <a:off x="2330410" y="2893984"/>
            <a:ext cx="1084564" cy="2128092"/>
            <a:chOff x="0" y="0"/>
            <a:chExt cx="2590378" cy="5410941"/>
          </a:xfrm>
        </p:grpSpPr>
        <p:sp>
          <p:nvSpPr>
            <p:cNvPr id="10" name="Forma livre 9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71,9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41,4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82550" algn="ctr">
                <a:spcBef>
                  <a:spcPts val="600"/>
                </a:spcBef>
                <a:spcAft>
                  <a:spcPts val="0"/>
                </a:spcAft>
              </a:pPr>
              <a:r>
                <a:rPr lang="pt-PT" sz="80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</a:t>
              </a:r>
              <a:r>
                <a:rPr lang="pt-PT" sz="8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33,7</a:t>
              </a:r>
              <a:endParaRPr lang="pt-PT" sz="11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84904" y="2573381"/>
              <a:ext cx="1550782" cy="2358532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44,6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>
                  <a:effectLst/>
                  <a:ea typeface="Times New Roman"/>
                  <a:cs typeface="Times New Roman"/>
                </a:rPr>
                <a:t> </a:t>
              </a: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</a:t>
              </a: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47,5</a:t>
              </a:r>
              <a:endParaRPr lang="pt-PT" sz="1000" b="1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9842" y="2935448"/>
            <a:ext cx="1084564" cy="2128092"/>
            <a:chOff x="0" y="0"/>
            <a:chExt cx="2590378" cy="5410941"/>
          </a:xfrm>
        </p:grpSpPr>
        <p:sp>
          <p:nvSpPr>
            <p:cNvPr id="17" name="Forma livre 1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37,8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37,4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</a:t>
              </a:r>
              <a:r>
                <a:rPr lang="pt-PT" sz="75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25,2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24,5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31,6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11302" y="262759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39750" y="263140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23528" y="1700808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46450" y="1700808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Total Patologias</a:t>
            </a:r>
            <a:endParaRPr lang="en-US" b="1" dirty="0"/>
          </a:p>
        </p:txBody>
      </p:sp>
      <p:sp>
        <p:nvSpPr>
          <p:cNvPr id="25" name="Rectângulo 24"/>
          <p:cNvSpPr/>
          <p:nvPr/>
        </p:nvSpPr>
        <p:spPr>
          <a:xfrm>
            <a:off x="5076056" y="1668315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273284" y="170080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Artroplastias</a:t>
            </a:r>
            <a:endParaRPr lang="en-US" b="1" dirty="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9843" y="2081036"/>
            <a:ext cx="3060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Operados</a:t>
            </a: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pt-PT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por </a:t>
            </a:r>
            <a:r>
              <a:rPr lang="pt-PT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1.000 habitantes   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2770223" y="142852"/>
            <a:ext cx="6373778" cy="1197916"/>
          </a:xfrm>
        </p:spPr>
        <p:txBody>
          <a:bodyPr>
            <a:normAutofit/>
          </a:bodyPr>
          <a:lstStyle/>
          <a:p>
            <a:pPr algn="ctr"/>
            <a:r>
              <a:rPr lang="pt-PT" sz="2200" dirty="0" smtClean="0"/>
              <a:t>As artroplastias no universo da atividade cirúrgica</a:t>
            </a:r>
            <a:br>
              <a:rPr lang="pt-PT" sz="2200" dirty="0" smtClean="0"/>
            </a:b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dirty="0" smtClean="0"/>
              <a:t>Indicadores de Procura e Oferta</a:t>
            </a:r>
            <a:endParaRPr lang="pt-PT" sz="2200" dirty="0"/>
          </a:p>
        </p:txBody>
      </p:sp>
      <p:grpSp>
        <p:nvGrpSpPr>
          <p:cNvPr id="29" name="Grupo 28"/>
          <p:cNvGrpSpPr/>
          <p:nvPr/>
        </p:nvGrpSpPr>
        <p:grpSpPr>
          <a:xfrm>
            <a:off x="7077350" y="2759114"/>
            <a:ext cx="1084564" cy="2128092"/>
            <a:chOff x="0" y="0"/>
            <a:chExt cx="2590378" cy="5410941"/>
          </a:xfrm>
        </p:grpSpPr>
        <p:sp>
          <p:nvSpPr>
            <p:cNvPr id="30" name="Forma livre 29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2,7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rgbClr val="F9FBB7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2,1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82550" algn="ctr">
                <a:spcBef>
                  <a:spcPts val="600"/>
                </a:spcBef>
                <a:spcAft>
                  <a:spcPts val="0"/>
                </a:spcAft>
              </a:pPr>
              <a:r>
                <a:rPr lang="pt-PT" sz="80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</a:t>
              </a:r>
              <a:r>
                <a:rPr lang="pt-PT" sz="8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1,8</a:t>
              </a:r>
              <a:endParaRPr lang="pt-PT" sz="11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484904" y="2573381"/>
              <a:ext cx="1550782" cy="2358532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2,2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>
                  <a:effectLst/>
                  <a:ea typeface="Times New Roman"/>
                  <a:cs typeface="Times New Roman"/>
                </a:rPr>
                <a:t> </a:t>
              </a: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1,4</a:t>
              </a:r>
              <a:endParaRPr lang="pt-PT" sz="1000" b="1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436782" y="2800578"/>
            <a:ext cx="1084564" cy="2128092"/>
            <a:chOff x="0" y="0"/>
            <a:chExt cx="2590378" cy="5410941"/>
          </a:xfrm>
        </p:grpSpPr>
        <p:sp>
          <p:nvSpPr>
            <p:cNvPr id="37" name="Forma livre 3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1,1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1,7</a:t>
              </a:r>
              <a:endParaRPr lang="pt-PT" sz="1000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</a:t>
              </a:r>
              <a:r>
                <a:rPr lang="pt-PT" sz="75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1,5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1,3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1,2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5858242" y="249272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486690" y="249653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5436096" y="2081036"/>
            <a:ext cx="3071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Operados</a:t>
            </a: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pt-PT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por </a:t>
            </a:r>
            <a:r>
              <a:rPr lang="pt-PT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1.000 habitantes   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95944" y="52913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34,4</a:t>
            </a:r>
            <a:endParaRPr lang="en-US" sz="1400" b="1" dirty="0">
              <a:latin typeface="+mj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185078" y="52913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53,2</a:t>
            </a:r>
            <a:endParaRPr lang="en-US" sz="1400" b="1" dirty="0">
              <a:latin typeface="+mj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240845" y="5286382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1,3</a:t>
            </a:r>
            <a:endParaRPr lang="en-US" sz="1400" b="1" dirty="0">
              <a:latin typeface="+mj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971671" y="5286382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2,1</a:t>
            </a:r>
            <a:endParaRPr lang="en-US" sz="1400" b="1" dirty="0">
              <a:latin typeface="+mj-lt"/>
            </a:endParaRPr>
          </a:p>
        </p:txBody>
      </p:sp>
      <p:sp>
        <p:nvSpPr>
          <p:cNvPr id="49" name="Seta para a direita 48"/>
          <p:cNvSpPr/>
          <p:nvPr/>
        </p:nvSpPr>
        <p:spPr>
          <a:xfrm>
            <a:off x="1763688" y="5369386"/>
            <a:ext cx="421390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eta para a direita 49"/>
          <p:cNvSpPr/>
          <p:nvPr/>
        </p:nvSpPr>
        <p:spPr>
          <a:xfrm>
            <a:off x="6475638" y="5379963"/>
            <a:ext cx="472625" cy="13726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Serviços de Ortopedia – 2012</a:t>
            </a:r>
            <a:endParaRPr lang="pt-PT" sz="240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11</a:t>
            </a:fld>
            <a:endParaRPr lang="pt-PT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22354383"/>
              </p:ext>
            </p:extLst>
          </p:nvPr>
        </p:nvGraphicFramePr>
        <p:xfrm>
          <a:off x="21435" y="809349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84168" y="4869160"/>
            <a:ext cx="301794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+mj-lt"/>
              </a:rPr>
              <a:t>Nº de procedimentos com:</a:t>
            </a:r>
          </a:p>
          <a:p>
            <a:endParaRPr lang="pt-PT" sz="1400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t-PT" sz="1400" dirty="0" smtClean="0">
                <a:latin typeface="+mj-lt"/>
              </a:rPr>
              <a:t>Mais de 1.000 episódios </a:t>
            </a:r>
            <a:r>
              <a:rPr lang="pt-PT" sz="1400" dirty="0">
                <a:latin typeface="+mj-lt"/>
              </a:rPr>
              <a:t> </a:t>
            </a:r>
            <a:r>
              <a:rPr lang="pt-PT" sz="1400" dirty="0" smtClean="0">
                <a:latin typeface="+mj-lt"/>
              </a:rPr>
              <a:t>     – 13</a:t>
            </a:r>
            <a:endParaRPr lang="pt-PT" sz="1400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t-PT" sz="1400" dirty="0" smtClean="0">
                <a:latin typeface="+mj-lt"/>
              </a:rPr>
              <a:t>Entre 100 e 999 episódios </a:t>
            </a:r>
            <a:r>
              <a:rPr lang="pt-PT" sz="1400" dirty="0">
                <a:latin typeface="+mj-lt"/>
              </a:rPr>
              <a:t> </a:t>
            </a:r>
            <a:r>
              <a:rPr lang="pt-PT" sz="1400" dirty="0" smtClean="0">
                <a:latin typeface="+mj-lt"/>
              </a:rPr>
              <a:t>  – 76</a:t>
            </a:r>
            <a:endParaRPr lang="pt-PT" sz="1400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t-PT" sz="1400" dirty="0" smtClean="0">
                <a:latin typeface="+mj-lt"/>
              </a:rPr>
              <a:t>Entre 10 e 99 episódios         – 285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PT" sz="1400" dirty="0" smtClean="0">
                <a:latin typeface="+mj-lt"/>
              </a:rPr>
              <a:t>Menos de 10 episódios         – 471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28384" y="13671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(841; 7,9%)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08304" y="172723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(-380; -4,0%)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32240" y="208727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(-419; -5,6%)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244731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(-698; -13,6%)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278092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(-60; -2,5%)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314096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(-225; -9,4%)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349887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(-122; -6,1%)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20072" y="386104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(-222; -11,1%)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48064" y="420527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(15; 1,0%)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76056" y="4572943"/>
            <a:ext cx="99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(168; 13,4%)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76056" y="4890069"/>
            <a:ext cx="99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(57; 4,3%)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76056" y="5255622"/>
            <a:ext cx="99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(101; 8,2%)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76056" y="5615662"/>
            <a:ext cx="991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(137; 12,2%)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79512" y="6047745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Variação homóloga face a 2011 (Valor absoluto; Valor em %)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12</a:t>
            </a:fld>
            <a:endParaRPr lang="pt-PT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90462536"/>
              </p:ext>
            </p:extLst>
          </p:nvPr>
        </p:nvGraphicFramePr>
        <p:xfrm>
          <a:off x="251520" y="836712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987824" y="116632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Serviços de Ortopedia – 2012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56376" y="13671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(347; 8,4%)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165522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(-149; -3,7%)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223128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(647; 24,5%)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252576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(418; 15,5%)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44208" y="280897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(181; 6,4%)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56176" y="309217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(312; 12,9%)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84168" y="337979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(771; 40,7%)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12160" y="366347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(-319; -10,9%)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40152" y="396576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(41; 1,6%)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453554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(309; 16,1%)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868144" y="424751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(-19; -0,8%)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580112" y="482780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(600; 39,6%)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08104" y="511352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(-87; -4,0%)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508104" y="540350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(175; 9,2%)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104" y="568671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(161; 8,6%)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308304" y="194325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(-91; -2,3%)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6047745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Variação homóloga face a 2011 (Valor absoluto; Valor em %)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31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48146986"/>
              </p:ext>
            </p:extLst>
          </p:nvPr>
        </p:nvGraphicFramePr>
        <p:xfrm>
          <a:off x="46133" y="836712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2987824" y="116632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Serviços de Ortopedia – 2012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12360" y="1367190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(258; 16,3%)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24328" y="206084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(-40; -2,3%)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96336" y="1727230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(71; 4,2%)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43927" y="237530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(26; 1,7%)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76256" y="27089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(-92; -6,0%)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04248" y="302337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(-516; -26,6%)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918" y="335699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(209; 18,0%)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15687" y="371703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(76; 6,1%)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419510" y="4023303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(58; 4,8%)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00192" y="436510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(-75; -5,8%)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95878" y="467800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(-443; -27,2%)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796136" y="532763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(-117; -10,3%)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71438" y="566124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(304; 42,8%)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23178" y="498990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(-79; -6,7%)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79512" y="6047745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Variação homóloga face a 2011 (Valor absoluto; Valor em %)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6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592935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400" dirty="0" smtClean="0"/>
              <a:t>Serviços de Ortopedia – 2012</a:t>
            </a:r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000" dirty="0"/>
              <a:t>Hospitais em função do número de episódios </a:t>
            </a:r>
            <a:r>
              <a:rPr lang="pt-PT" sz="2000" dirty="0" smtClean="0"/>
              <a:t>operados</a:t>
            </a:r>
            <a:endParaRPr lang="pt-PT" sz="240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41375116"/>
              </p:ext>
            </p:extLst>
          </p:nvPr>
        </p:nvGraphicFramePr>
        <p:xfrm>
          <a:off x="107504" y="836712"/>
          <a:ext cx="51845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59419168"/>
              </p:ext>
            </p:extLst>
          </p:nvPr>
        </p:nvGraphicFramePr>
        <p:xfrm>
          <a:off x="3959424" y="2249087"/>
          <a:ext cx="51845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8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650216340"/>
              </p:ext>
            </p:extLst>
          </p:nvPr>
        </p:nvGraphicFramePr>
        <p:xfrm>
          <a:off x="5553418" y="4398943"/>
          <a:ext cx="33645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44119613"/>
              </p:ext>
            </p:extLst>
          </p:nvPr>
        </p:nvGraphicFramePr>
        <p:xfrm>
          <a:off x="395536" y="733152"/>
          <a:ext cx="69364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447E4-EF1C-40E5-8AF4-C2D68EBAAD14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555776" y="6822540"/>
            <a:ext cx="4286280" cy="365125"/>
          </a:xfrm>
        </p:spPr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708348" y="6493421"/>
            <a:ext cx="1400156" cy="365125"/>
          </a:xfrm>
        </p:spPr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15</a:t>
            </a:fld>
            <a:endParaRPr lang="pt-PT" dirty="0"/>
          </a:p>
        </p:txBody>
      </p:sp>
      <p:sp>
        <p:nvSpPr>
          <p:cNvPr id="11" name="Seta em curva 10"/>
          <p:cNvSpPr/>
          <p:nvPr/>
        </p:nvSpPr>
        <p:spPr>
          <a:xfrm>
            <a:off x="4716016" y="1700808"/>
            <a:ext cx="1368152" cy="1440160"/>
          </a:xfrm>
          <a:prstGeom prst="bentArrow">
            <a:avLst>
              <a:gd name="adj1" fmla="val 14027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" name="Seta em curva 11"/>
          <p:cNvSpPr/>
          <p:nvPr/>
        </p:nvSpPr>
        <p:spPr>
          <a:xfrm flipV="1">
            <a:off x="4716016" y="4509120"/>
            <a:ext cx="1368152" cy="1215752"/>
          </a:xfrm>
          <a:prstGeom prst="bentArrow">
            <a:avLst>
              <a:gd name="adj1" fmla="val 13774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0581217"/>
              </p:ext>
            </p:extLst>
          </p:nvPr>
        </p:nvGraphicFramePr>
        <p:xfrm>
          <a:off x="5779489" y="1015525"/>
          <a:ext cx="33645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627784" y="1268760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(20; 50,0%)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80184" y="194325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(199; 79,4%)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180193" y="266333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(127; 13,6%)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92280" y="338341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(686; 7,9%)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283606" y="407707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(1.450; 16,8%)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9512" y="6047745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Variação homóloga face a 2011 (Valor absoluto; Valor em %)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73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56231-6521-4D72-A1DF-C8793CC53608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16</a:t>
            </a:fld>
            <a:endParaRPr lang="pt-PT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593310052"/>
              </p:ext>
            </p:extLst>
          </p:nvPr>
        </p:nvGraphicFramePr>
        <p:xfrm>
          <a:off x="611560" y="908720"/>
          <a:ext cx="784887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9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17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56176" y="508518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20.629 cirurgias</a:t>
            </a:r>
            <a:endParaRPr lang="pt-PT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64678020"/>
              </p:ext>
            </p:extLst>
          </p:nvPr>
        </p:nvGraphicFramePr>
        <p:xfrm>
          <a:off x="4499992" y="1124744"/>
          <a:ext cx="44999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Artroplastias</a:t>
            </a:r>
            <a:r>
              <a:rPr lang="pt-PT" sz="2400" dirty="0" smtClean="0"/>
              <a:t> – Transferências </a:t>
            </a:r>
            <a:endParaRPr lang="pt-PT" sz="24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47893139"/>
              </p:ext>
            </p:extLst>
          </p:nvPr>
        </p:nvGraphicFramePr>
        <p:xfrm>
          <a:off x="30029" y="1134036"/>
          <a:ext cx="44999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475656" y="508518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18.376 cirurgias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1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01F0-AB79-4D4A-93CE-CBE21DE0DC0D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18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306896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8.816 cirurgias</a:t>
            </a:r>
            <a:endParaRPr lang="pt-PT" sz="14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000364" y="-27384"/>
            <a:ext cx="5929354" cy="83787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Artroplastias</a:t>
            </a:r>
            <a:r>
              <a:rPr lang="pt-PT" sz="2400" dirty="0" smtClean="0"/>
              <a:t> – Transferências</a:t>
            </a:r>
            <a:br>
              <a:rPr lang="pt-PT" sz="2400" dirty="0" smtClean="0"/>
            </a:br>
            <a:r>
              <a:rPr lang="pt-PT" sz="2200" dirty="0" smtClean="0"/>
              <a:t>ARS 2012 </a:t>
            </a:r>
            <a:endParaRPr lang="pt-PT" sz="22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54538805"/>
              </p:ext>
            </p:extLst>
          </p:nvPr>
        </p:nvGraphicFramePr>
        <p:xfrm>
          <a:off x="179512" y="1029762"/>
          <a:ext cx="2943944" cy="20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74076880"/>
              </p:ext>
            </p:extLst>
          </p:nvPr>
        </p:nvGraphicFramePr>
        <p:xfrm>
          <a:off x="3203848" y="1029762"/>
          <a:ext cx="2943944" cy="20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653995442"/>
              </p:ext>
            </p:extLst>
          </p:nvPr>
        </p:nvGraphicFramePr>
        <p:xfrm>
          <a:off x="6187079" y="1029762"/>
          <a:ext cx="2943944" cy="20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283968" y="306896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4.882 cirurgias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92280" y="306896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5.132 cirurgias</a:t>
            </a:r>
            <a:endParaRPr lang="pt-PT" sz="14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874493886"/>
              </p:ext>
            </p:extLst>
          </p:nvPr>
        </p:nvGraphicFramePr>
        <p:xfrm>
          <a:off x="1340024" y="3861048"/>
          <a:ext cx="2943944" cy="20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775152555"/>
              </p:ext>
            </p:extLst>
          </p:nvPr>
        </p:nvGraphicFramePr>
        <p:xfrm>
          <a:off x="5012693" y="3861048"/>
          <a:ext cx="2943944" cy="20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267744" y="5877272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984 cirurgias</a:t>
            </a:r>
            <a:endParaRPr lang="pt-PT" sz="1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951739" y="5877272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815 cirurgias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4558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88241024"/>
              </p:ext>
            </p:extLst>
          </p:nvPr>
        </p:nvGraphicFramePr>
        <p:xfrm>
          <a:off x="7414" y="764704"/>
          <a:ext cx="506864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55796801"/>
              </p:ext>
            </p:extLst>
          </p:nvPr>
        </p:nvGraphicFramePr>
        <p:xfrm>
          <a:off x="4281379" y="764704"/>
          <a:ext cx="4848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21D96-AC3A-4AFB-8DC7-53141162F20A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19</a:t>
            </a:fld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90890" y="5478323"/>
            <a:ext cx="111761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PT" sz="1100" dirty="0" smtClean="0">
                <a:latin typeface="+mj-lt"/>
              </a:rPr>
              <a:t>16 Hospitais </a:t>
            </a:r>
          </a:p>
          <a:p>
            <a:r>
              <a:rPr lang="pt-PT" sz="1100" dirty="0" smtClean="0">
                <a:latin typeface="+mj-lt"/>
              </a:rPr>
              <a:t>efetuam menos </a:t>
            </a:r>
          </a:p>
          <a:p>
            <a:r>
              <a:rPr lang="pt-PT" sz="1100" dirty="0" smtClean="0">
                <a:latin typeface="+mj-lt"/>
              </a:rPr>
              <a:t>de 100 cirurgias</a:t>
            </a:r>
          </a:p>
          <a:p>
            <a:r>
              <a:rPr lang="pt-PT" sz="1100" dirty="0" smtClean="0">
                <a:latin typeface="+mj-lt"/>
              </a:rPr>
              <a:t>por ano </a:t>
            </a:r>
            <a:endParaRPr lang="pt-PT" sz="1100" dirty="0">
              <a:latin typeface="+mj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987824" y="188640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71238" y="148478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(137; 15,3%)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35896" y="170080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</a:t>
            </a:r>
            <a:r>
              <a:rPr lang="pt-PT" sz="1100" b="1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; -0,1%)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18829" y="194325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(280; 64,2%)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75856" y="215927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(63; 10,6%)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51158" y="242088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(93; 17,0%)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51158" y="263691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(161; 34,3%)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65374" y="289852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(-131; -18,3%)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07142" y="314096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(76; 15,3%)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07142" y="3381815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(6; 1,1%)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142" y="359943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(50; 9,8%)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35134" y="386104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(58; 12,5%)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866420" y="407707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(200; 79,1%)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15816" y="433868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(-75; -14,5%)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843808" y="458112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(0; 0%)</a:t>
            </a:r>
            <a:endParaRPr lang="en-US" sz="1100" b="1" dirty="0">
              <a:latin typeface="+mj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771800" y="4751566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(73; 22,7%)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47102" y="5034771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(97; 34,0%)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698749" y="526508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(120; 55,3%)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471646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(29; 9,8%)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27784" y="5733256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(49; 18,1%)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627784" y="599099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(-9; -2,7%)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363726" y="1238577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(14; 4,9%)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72400" y="148478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(31; 12,5%)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72400" y="170080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(-162; -37,4%)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8100392" y="194837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(-60; -18,9%)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028384" y="219593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(-157; -38,9%)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052039" y="2420888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(110; 81,5%)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7956376" y="263691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(-44; -15,9%)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916510" y="2906031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(26; 12,9%)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884368" y="3383414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(3; 1,4%)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871098" y="3630080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(5; 2,3%)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824865" y="3867755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(10; 5,1%)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715654" y="4073440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(21; 11,9%)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668344" y="433868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(-25; -12,0%)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668344" y="4535542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(21; 13,0%)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668344" y="4773161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(37; 25,9%)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542123" y="503477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(-15; -8,7%)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7403967" y="5296381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(12; 9,5%)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573325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(-10; -7,7%)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7283606" y="5980669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(4; 3,5%)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019591" y="123857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2"/>
                </a:solidFill>
                <a:latin typeface="+mj-lt"/>
              </a:rPr>
              <a:t>(-28; -2,6%)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902034" y="3153229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(99; 46,5%)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258908" y="5481703"/>
            <a:ext cx="110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(3; 2,5%)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79512" y="6263734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 smtClean="0">
                <a:latin typeface="+mj-lt"/>
              </a:rPr>
              <a:t>Variação homóloga face a 2011 (Valor absoluto; Valor em %)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096" y="911479"/>
            <a:ext cx="8915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Título</a:t>
            </a:r>
            <a:endParaRPr lang="pt-PT" sz="1400" dirty="0">
              <a:latin typeface="+mn-lt"/>
            </a:endParaRPr>
          </a:p>
          <a:p>
            <a:pPr lvl="0" indent="127000" eaLnBrk="0" hangingPunct="0">
              <a:tabLst>
                <a:tab pos="571500" algn="l"/>
              </a:tabLst>
            </a:pPr>
            <a:r>
              <a:rPr lang="pt-PT" sz="1100" dirty="0" smtClean="0">
                <a:latin typeface="+mn-lt"/>
              </a:rPr>
              <a:t>Atividade </a:t>
            </a:r>
            <a:r>
              <a:rPr lang="pt-PT" sz="1100" dirty="0">
                <a:latin typeface="+mn-lt"/>
              </a:rPr>
              <a:t>C</a:t>
            </a:r>
            <a:r>
              <a:rPr lang="pt-PT" sz="1100" dirty="0" smtClean="0">
                <a:latin typeface="+mn-lt"/>
              </a:rPr>
              <a:t>irúrgica Programada - Ortopedia – Ano 2012</a:t>
            </a:r>
          </a:p>
          <a:p>
            <a:pPr lvl="0" indent="127000" eaLnBrk="0" hangingPunct="0">
              <a:tabLst>
                <a:tab pos="571500" algn="l"/>
              </a:tabLst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pt-P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Versão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pt-PT" sz="1100" dirty="0" smtClean="0">
                <a:latin typeface="+mn-lt"/>
                <a:ea typeface="Times New Roman" pitchFamily="18" charset="0"/>
                <a:cs typeface="Arial" pitchFamily="34" charset="0"/>
              </a:rPr>
              <a:t>VE1</a:t>
            </a:r>
            <a:endParaRPr lang="pt-PT" sz="11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pt-PT" sz="11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pt-P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Autores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indent="127000" eaLnBrk="0" hangingPunct="0">
              <a:tabLst>
                <a:tab pos="571500" algn="l"/>
              </a:tabLst>
            </a:pPr>
            <a:r>
              <a:rPr lang="pt-PT" sz="1000" dirty="0" smtClean="0">
                <a:latin typeface="+mn-lt"/>
                <a:ea typeface="Times New Roman" pitchFamily="18" charset="0"/>
                <a:cs typeface="Arial" pitchFamily="34" charset="0"/>
              </a:rPr>
              <a:t>Pedro Gomes</a:t>
            </a:r>
          </a:p>
          <a:p>
            <a:pPr indent="127000" eaLnBrk="0" hangingPunct="0">
              <a:tabLst>
                <a:tab pos="571500" algn="l"/>
              </a:tabLst>
            </a:pPr>
            <a:r>
              <a:rPr lang="pt-PT" sz="900" dirty="0" smtClean="0">
                <a:latin typeface="+mn-lt"/>
                <a:ea typeface="Times New Roman" pitchFamily="18" charset="0"/>
                <a:cs typeface="Arial" pitchFamily="34" charset="0"/>
              </a:rPr>
              <a:t>Tânia Luis</a:t>
            </a:r>
          </a:p>
          <a:p>
            <a:pPr indent="127000" eaLnBrk="0" hangingPunct="0">
              <a:tabLst>
                <a:tab pos="571500" algn="l"/>
              </a:tabLst>
            </a:pPr>
            <a:r>
              <a:rPr lang="pt-PT" sz="1100" dirty="0" smtClean="0">
                <a:latin typeface="+mn-lt"/>
                <a:ea typeface="Times New Roman" pitchFamily="18" charset="0"/>
                <a:cs typeface="Arial" pitchFamily="34" charset="0"/>
              </a:rPr>
              <a:t>Unidade Central de Gestão de Inscritos para Cirurgia</a:t>
            </a:r>
          </a:p>
          <a:p>
            <a:pPr indent="127000" eaLnBrk="0" hangingPunct="0">
              <a:tabLst>
                <a:tab pos="571500" algn="l"/>
              </a:tabLst>
            </a:pPr>
            <a:endParaRPr lang="pt-PT" sz="11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pt-P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Ficheiro</a:t>
            </a:r>
          </a:p>
          <a:p>
            <a:pPr lvl="0" indent="127000" eaLnBrk="0" hangingPunct="0">
              <a:tabLst>
                <a:tab pos="571500" algn="l"/>
              </a:tabLst>
            </a:pPr>
            <a:r>
              <a:rPr lang="pt-PT" sz="1100" dirty="0">
                <a:latin typeface="+mn-lt"/>
                <a:ea typeface="Times New Roman" pitchFamily="18" charset="0"/>
                <a:cs typeface="Arial" pitchFamily="34" charset="0"/>
              </a:rPr>
              <a:t>UCGIC TL </a:t>
            </a:r>
            <a:r>
              <a:rPr lang="pt-PT" sz="1100" dirty="0" smtClean="0">
                <a:latin typeface="+mn-lt"/>
                <a:ea typeface="Times New Roman" pitchFamily="18" charset="0"/>
                <a:cs typeface="Arial" pitchFamily="34" charset="0"/>
              </a:rPr>
              <a:t>20131030 </a:t>
            </a:r>
            <a:r>
              <a:rPr lang="pt-PT" sz="1100" dirty="0" smtClean="0">
                <a:latin typeface="+mn-lt"/>
                <a:ea typeface="Times New Roman" pitchFamily="18" charset="0"/>
                <a:cs typeface="Arial" pitchFamily="34" charset="0"/>
              </a:rPr>
              <a:t>Ortopedia </a:t>
            </a:r>
            <a:r>
              <a:rPr lang="pt-PT" sz="1100" dirty="0" smtClean="0">
                <a:latin typeface="+mn-lt"/>
                <a:ea typeface="Times New Roman" pitchFamily="18" charset="0"/>
                <a:cs typeface="Arial" pitchFamily="34" charset="0"/>
              </a:rPr>
              <a:t>VE1</a:t>
            </a:r>
            <a:endParaRPr lang="pt-PT" sz="11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lvl="0" indent="127000" eaLnBrk="0" hangingPunct="0">
              <a:tabLst>
                <a:tab pos="571500" algn="l"/>
              </a:tabLst>
            </a:pPr>
            <a:endParaRPr lang="pt-PT" sz="1100" dirty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5E9EAAE-1F43-48A3-8858-4815AF49F2B1}" type="datetime1">
              <a:rPr lang="pt-PT" smtClean="0"/>
              <a:pPr>
                <a:defRPr/>
              </a:pPr>
              <a:t>30-10-2013</a:t>
            </a:fld>
            <a:endParaRPr lang="pt-PT" dirty="0"/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428860" y="6381328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39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900728242"/>
              </p:ext>
            </p:extLst>
          </p:nvPr>
        </p:nvGraphicFramePr>
        <p:xfrm>
          <a:off x="89504" y="836712"/>
          <a:ext cx="8514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310E5-4D35-486A-BB02-5975A786606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20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44208" y="4869160"/>
            <a:ext cx="253345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+mj-lt"/>
              </a:rPr>
              <a:t>17 hospitais efetuam entre</a:t>
            </a:r>
          </a:p>
          <a:p>
            <a:r>
              <a:rPr lang="pt-PT" sz="1400" dirty="0" smtClean="0">
                <a:latin typeface="+mj-lt"/>
              </a:rPr>
              <a:t> 100 e 199 cirurgias por ano</a:t>
            </a:r>
          </a:p>
          <a:p>
            <a:endParaRPr lang="pt-PT" sz="14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+mj-lt"/>
              </a:rPr>
              <a:t>21 hospitais efetuam menos</a:t>
            </a:r>
          </a:p>
          <a:p>
            <a:r>
              <a:rPr lang="pt-PT" sz="1400" dirty="0" smtClean="0">
                <a:latin typeface="+mj-lt"/>
              </a:rPr>
              <a:t> de 100 cirurgias por ano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66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310E5-4D35-486A-BB02-5975A786606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21</a:t>
            </a:fld>
            <a:endParaRPr lang="pt-PT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4151076"/>
              </p:ext>
            </p:extLst>
          </p:nvPr>
        </p:nvGraphicFramePr>
        <p:xfrm>
          <a:off x="89504" y="836712"/>
          <a:ext cx="8514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444208" y="4869160"/>
            <a:ext cx="253345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+mj-lt"/>
              </a:rPr>
              <a:t>14 hospitais efetuam entre</a:t>
            </a:r>
          </a:p>
          <a:p>
            <a:r>
              <a:rPr lang="pt-PT" sz="1400" dirty="0" smtClean="0">
                <a:latin typeface="+mj-lt"/>
              </a:rPr>
              <a:t> 100 e 199 cirurgias por ano</a:t>
            </a:r>
          </a:p>
          <a:p>
            <a:endParaRPr lang="pt-PT" sz="14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+mj-lt"/>
              </a:rPr>
              <a:t>29 hospitais efetuam menos</a:t>
            </a:r>
          </a:p>
          <a:p>
            <a:r>
              <a:rPr lang="pt-PT" sz="1400" dirty="0" smtClean="0">
                <a:latin typeface="+mj-lt"/>
              </a:rPr>
              <a:t> de 100 cirurgias por ano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908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310E5-4D35-486A-BB02-5975A786606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22</a:t>
            </a:fld>
            <a:endParaRPr lang="pt-PT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01181698"/>
              </p:ext>
            </p:extLst>
          </p:nvPr>
        </p:nvGraphicFramePr>
        <p:xfrm>
          <a:off x="89504" y="836712"/>
          <a:ext cx="8514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444208" y="4869160"/>
            <a:ext cx="253345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400" dirty="0">
                <a:latin typeface="+mj-lt"/>
              </a:rPr>
              <a:t>9</a:t>
            </a:r>
            <a:r>
              <a:rPr lang="pt-PT" sz="1400" dirty="0" smtClean="0">
                <a:latin typeface="+mj-lt"/>
              </a:rPr>
              <a:t> hospitais efetuam entre</a:t>
            </a:r>
          </a:p>
          <a:p>
            <a:r>
              <a:rPr lang="pt-PT" sz="1400" dirty="0" smtClean="0">
                <a:latin typeface="+mj-lt"/>
              </a:rPr>
              <a:t> 10 e 19 cirurgias por ano</a:t>
            </a:r>
          </a:p>
          <a:p>
            <a:endParaRPr lang="pt-PT" sz="14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+mj-lt"/>
              </a:rPr>
              <a:t>23 hospitais efetuam menos</a:t>
            </a:r>
          </a:p>
          <a:p>
            <a:r>
              <a:rPr lang="pt-PT" sz="1400" dirty="0" smtClean="0">
                <a:latin typeface="+mj-lt"/>
              </a:rPr>
              <a:t> de 10 cirurgias por ano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– 2012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66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6143636" cy="642942"/>
          </a:xfrm>
        </p:spPr>
        <p:txBody>
          <a:bodyPr>
            <a:noAutofit/>
          </a:bodyPr>
          <a:lstStyle/>
          <a:p>
            <a:r>
              <a:rPr lang="pt-PT" sz="2200" dirty="0" smtClean="0"/>
              <a:t>Artroplastias em 2012 – Hospitais Convencionados</a:t>
            </a:r>
            <a:endParaRPr lang="pt-PT" sz="220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50440-9847-4FDE-90F9-2AB1EF5E9FCB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23</a:t>
            </a:fld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52120" y="1268759"/>
            <a:ext cx="26642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j-lt"/>
              </a:rPr>
              <a:t>17 Hospitais </a:t>
            </a:r>
          </a:p>
          <a:p>
            <a:r>
              <a:rPr lang="pt-PT" dirty="0" smtClean="0">
                <a:latin typeface="+mj-lt"/>
              </a:rPr>
              <a:t>efetuam menos de </a:t>
            </a:r>
            <a:r>
              <a:rPr lang="pt-PT" dirty="0">
                <a:latin typeface="+mj-lt"/>
              </a:rPr>
              <a:t>6</a:t>
            </a:r>
            <a:r>
              <a:rPr lang="pt-PT" dirty="0" smtClean="0">
                <a:latin typeface="+mj-lt"/>
              </a:rPr>
              <a:t>0 cirurgias por ano </a:t>
            </a:r>
            <a:endParaRPr lang="pt-PT" dirty="0">
              <a:latin typeface="+mj-lt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32961328"/>
              </p:ext>
            </p:extLst>
          </p:nvPr>
        </p:nvGraphicFramePr>
        <p:xfrm>
          <a:off x="89504" y="692696"/>
          <a:ext cx="50585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50581786"/>
              </p:ext>
            </p:extLst>
          </p:nvPr>
        </p:nvGraphicFramePr>
        <p:xfrm>
          <a:off x="3995936" y="2492896"/>
          <a:ext cx="478802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10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/>
              <a:t>Artroplastias</a:t>
            </a:r>
            <a:r>
              <a:rPr lang="pt-PT" sz="2400" dirty="0" smtClean="0"/>
              <a:t> 2012 –  </a:t>
            </a:r>
            <a:r>
              <a:rPr lang="pt-PT" sz="2400" dirty="0"/>
              <a:t>T</a:t>
            </a:r>
            <a:r>
              <a:rPr lang="pt-PT" sz="2400" dirty="0" smtClean="0"/>
              <a:t>écnicas de revisão</a:t>
            </a:r>
            <a:endParaRPr lang="pt-PT" sz="240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56AF6-C7A9-4272-A53E-7B95BE22F296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24</a:t>
            </a:fld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23853" y="836712"/>
            <a:ext cx="33843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+mj-lt"/>
              </a:rPr>
              <a:t>23 Hospitais efetuam entre 49 e 10 cirurgias por ano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+mj-lt"/>
              </a:rPr>
              <a:t>16 </a:t>
            </a:r>
            <a:r>
              <a:rPr lang="pt-PT" sz="1600" dirty="0">
                <a:latin typeface="+mj-lt"/>
              </a:rPr>
              <a:t>Hospitais </a:t>
            </a:r>
            <a:r>
              <a:rPr lang="pt-PT" sz="1600" dirty="0" smtClean="0">
                <a:latin typeface="+mj-lt"/>
              </a:rPr>
              <a:t>efetuam </a:t>
            </a:r>
            <a:r>
              <a:rPr lang="pt-PT" sz="1600" dirty="0">
                <a:latin typeface="+mj-lt"/>
              </a:rPr>
              <a:t>menos de </a:t>
            </a:r>
            <a:r>
              <a:rPr lang="pt-PT" sz="1600" dirty="0" smtClean="0">
                <a:latin typeface="+mj-lt"/>
              </a:rPr>
              <a:t>10 </a:t>
            </a:r>
            <a:r>
              <a:rPr lang="pt-PT" sz="1600" dirty="0">
                <a:latin typeface="+mj-lt"/>
              </a:rPr>
              <a:t>cirurgias por ano 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43991054"/>
              </p:ext>
            </p:extLst>
          </p:nvPr>
        </p:nvGraphicFramePr>
        <p:xfrm>
          <a:off x="89504" y="692696"/>
          <a:ext cx="48425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874204760"/>
              </p:ext>
            </p:extLst>
          </p:nvPr>
        </p:nvGraphicFramePr>
        <p:xfrm>
          <a:off x="3851920" y="2129954"/>
          <a:ext cx="5112568" cy="44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60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O País – Total de procedimentos</a:t>
            </a:r>
            <a:endParaRPr lang="pt-PT" sz="240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59766-6311-454E-92D1-77357FCBF503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80342776"/>
              </p:ext>
            </p:extLst>
          </p:nvPr>
        </p:nvGraphicFramePr>
        <p:xfrm>
          <a:off x="4572000" y="692696"/>
          <a:ext cx="448139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98320186"/>
              </p:ext>
            </p:extLst>
          </p:nvPr>
        </p:nvGraphicFramePr>
        <p:xfrm>
          <a:off x="-23651" y="692696"/>
          <a:ext cx="459565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84488659"/>
              </p:ext>
            </p:extLst>
          </p:nvPr>
        </p:nvGraphicFramePr>
        <p:xfrm>
          <a:off x="179512" y="3645024"/>
          <a:ext cx="8784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eta curvada para baixo 11"/>
          <p:cNvSpPr/>
          <p:nvPr/>
        </p:nvSpPr>
        <p:spPr>
          <a:xfrm rot="19954772">
            <a:off x="621609" y="1263057"/>
            <a:ext cx="1512884" cy="360357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Seta curvada para baixo 12"/>
          <p:cNvSpPr/>
          <p:nvPr/>
        </p:nvSpPr>
        <p:spPr>
          <a:xfrm rot="971743">
            <a:off x="3062172" y="1180277"/>
            <a:ext cx="1101561" cy="173539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23728" y="1052736"/>
            <a:ext cx="864118" cy="38881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38,1%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5" name="Seta curvada para baixo 14"/>
          <p:cNvSpPr/>
          <p:nvPr/>
        </p:nvSpPr>
        <p:spPr>
          <a:xfrm rot="403114">
            <a:off x="5575718" y="1288908"/>
            <a:ext cx="1252326" cy="230109"/>
          </a:xfrm>
          <a:prstGeom prst="curvedDown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6" name="Seta curvada para baixo 15"/>
          <p:cNvSpPr/>
          <p:nvPr/>
        </p:nvSpPr>
        <p:spPr>
          <a:xfrm rot="1982750">
            <a:off x="7720379" y="1446260"/>
            <a:ext cx="913622" cy="238260"/>
          </a:xfrm>
          <a:prstGeom prst="curvedDown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04248" y="1359504"/>
            <a:ext cx="925049" cy="28898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-24,6%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12180" y="1576479"/>
            <a:ext cx="925049" cy="28898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-56,5%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9" name="Seta curvada para baixo 18"/>
          <p:cNvSpPr/>
          <p:nvPr/>
        </p:nvSpPr>
        <p:spPr>
          <a:xfrm rot="20891575">
            <a:off x="1281705" y="4502728"/>
            <a:ext cx="2688781" cy="355104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3978371" y="4240009"/>
            <a:ext cx="857250" cy="3124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300" b="1" dirty="0" smtClean="0">
                <a:solidFill>
                  <a:schemeClr val="tx1"/>
                </a:solidFill>
              </a:rPr>
              <a:t>54,8%</a:t>
            </a:r>
            <a:endParaRPr lang="pt-PT" sz="1300" b="1" dirty="0">
              <a:solidFill>
                <a:schemeClr val="tx1"/>
              </a:solidFill>
            </a:endParaRPr>
          </a:p>
        </p:txBody>
      </p:sp>
      <p:sp>
        <p:nvSpPr>
          <p:cNvPr id="21" name="Seta curvada para baixo 20"/>
          <p:cNvSpPr/>
          <p:nvPr/>
        </p:nvSpPr>
        <p:spPr>
          <a:xfrm rot="262618">
            <a:off x="4926811" y="4124625"/>
            <a:ext cx="3324983" cy="301348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</p:txBody>
      </p:sp>
      <p:sp>
        <p:nvSpPr>
          <p:cNvPr id="22" name="Oval 21"/>
          <p:cNvSpPr/>
          <p:nvPr/>
        </p:nvSpPr>
        <p:spPr>
          <a:xfrm>
            <a:off x="3902933" y="4522191"/>
            <a:ext cx="1008126" cy="3161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300" b="1" dirty="0" smtClean="0">
                <a:solidFill>
                  <a:schemeClr val="tx1"/>
                </a:solidFill>
              </a:rPr>
              <a:t>27,3%</a:t>
            </a:r>
            <a:endParaRPr lang="pt-PT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F10DA-FDC1-4390-9DA5-138660E1CAD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4</a:t>
            </a:fld>
            <a:endParaRPr lang="pt-PT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O País – Total de procedimentos</a:t>
            </a:r>
            <a:endParaRPr lang="pt-PT" sz="24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19156"/>
              </p:ext>
            </p:extLst>
          </p:nvPr>
        </p:nvGraphicFramePr>
        <p:xfrm>
          <a:off x="539554" y="960874"/>
          <a:ext cx="8064890" cy="14762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4294"/>
                <a:gridCol w="1155182"/>
                <a:gridCol w="501002"/>
                <a:gridCol w="936103"/>
                <a:gridCol w="936103"/>
                <a:gridCol w="936103"/>
                <a:gridCol w="936103"/>
              </a:tblGrid>
              <a:tr h="42403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</a:rPr>
                        <a:t>Indicadores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</a:rPr>
                        <a:t>2006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…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</a:rPr>
                        <a:t>∆ </a:t>
                      </a:r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</a:rPr>
                        <a:t>2006/</a:t>
                      </a:r>
                    </a:p>
                    <a:p>
                      <a:pPr algn="ctr" fontAlgn="ctr"/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</a:rPr>
                        <a:t>∆</a:t>
                      </a:r>
                      <a:r>
                        <a:rPr lang="pt-PT" sz="1200" b="1" u="none" strike="noStrik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</a:rPr>
                        <a:t>2011/</a:t>
                      </a:r>
                    </a:p>
                    <a:p>
                      <a:pPr algn="ctr" fontAlgn="ctr"/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6305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/>
                        <a:t>Entradas em </a:t>
                      </a:r>
                      <a:r>
                        <a:rPr lang="pt-PT" sz="1200" u="none" strike="noStrike" dirty="0" smtClean="0"/>
                        <a:t>LIC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451.942</a:t>
                      </a:r>
                      <a:endParaRPr lang="pt-PT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611.535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624.226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38,1%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b="1" u="none" strike="noStrik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  <a:endParaRPr lang="pt-PT" sz="1200" b="1" u="none" strike="noStrike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5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 smtClean="0"/>
                        <a:t>Nº</a:t>
                      </a:r>
                      <a:r>
                        <a:rPr lang="pt-PT" sz="1200" u="none" strike="noStrike" baseline="0" dirty="0" smtClean="0"/>
                        <a:t> de Utentes inscritos (LIC)</a:t>
                      </a:r>
                      <a:endParaRPr lang="pt-PT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221.208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PT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180.356</a:t>
                      </a:r>
                      <a:endParaRPr lang="pt-PT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166.798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-24,6%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b="1" u="none" strike="noStrik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-7,5%</a:t>
                      </a:r>
                      <a:endParaRPr lang="pt-PT" sz="1200" b="1" u="none" strike="noStrike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5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 smtClean="0"/>
                        <a:t>Mediana do </a:t>
                      </a:r>
                      <a:r>
                        <a:rPr lang="pt-PT" sz="1200" u="none" strike="noStrike" dirty="0"/>
                        <a:t>TE </a:t>
                      </a:r>
                      <a:r>
                        <a:rPr lang="pt-PT" sz="1200" u="none" strike="noStrike" dirty="0" smtClean="0"/>
                        <a:t>da LIC em meses </a:t>
                      </a:r>
                      <a:endParaRPr lang="pt-PT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PT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-56,5%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b="1" u="none" strike="noStrik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-9,1%</a:t>
                      </a:r>
                      <a:endParaRPr lang="pt-PT" sz="1200" b="1" u="none" strike="noStrike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5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/>
                        <a:t>% </a:t>
                      </a:r>
                      <a:r>
                        <a:rPr lang="pt-PT" sz="1200" u="none" strike="noStrike" dirty="0" smtClean="0"/>
                        <a:t>Inscritos que ultrapassam o TMRG</a:t>
                      </a:r>
                      <a:endParaRPr lang="pt-PT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PT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15,8%</a:t>
                      </a:r>
                      <a:endParaRPr lang="pt-PT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pt-PT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15,1%</a:t>
                      </a:r>
                      <a:endParaRPr lang="pt-PT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-65,3%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200" b="1" u="none" strike="noStrik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-4,4%</a:t>
                      </a:r>
                      <a:endParaRPr lang="pt-PT" sz="1200" b="1" u="none" strike="noStrike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37491"/>
              </p:ext>
            </p:extLst>
          </p:nvPr>
        </p:nvGraphicFramePr>
        <p:xfrm>
          <a:off x="533589" y="2761074"/>
          <a:ext cx="8070859" cy="160403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70259"/>
                <a:gridCol w="1147868"/>
                <a:gridCol w="508316"/>
                <a:gridCol w="936104"/>
                <a:gridCol w="936104"/>
                <a:gridCol w="936104"/>
                <a:gridCol w="936104"/>
              </a:tblGrid>
              <a:tr h="31697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1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Indicadores 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2006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…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2011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2012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∆ </a:t>
                      </a:r>
                      <a:r>
                        <a:rPr lang="pt-PT" sz="11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2006/2012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∆ 2011/2012</a:t>
                      </a:r>
                      <a:endParaRPr lang="pt-PT" sz="1100" b="1" i="0" u="none" strike="noStrike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u="none" strike="noStrike" dirty="0">
                          <a:latin typeface="+mj-lt"/>
                        </a:rPr>
                        <a:t>Operados H. Convencionados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24.654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26.852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94,0%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u="none" strike="noStrike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8,9%</a:t>
                      </a:r>
                      <a:endParaRPr lang="pt-PT" sz="1100" b="1" u="none" strike="noStrike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Operados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345.321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PT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503.919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534.415</a:t>
                      </a:r>
                      <a:endParaRPr lang="pt-PT" sz="11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54,8%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u="none" strike="noStrike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6,1%</a:t>
                      </a:r>
                      <a:endParaRPr lang="pt-PT" sz="1100" b="1" u="none" strike="noStrike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Média do TE dos Operados (meses)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100" u="none" strike="noStrike" dirty="0" smtClean="0">
                          <a:latin typeface="+mj-lt"/>
                        </a:rPr>
                        <a:t>4,9</a:t>
                      </a:r>
                      <a:endParaRPr lang="pt-PT" sz="11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PT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  <a:endParaRPr lang="pt-PT" sz="11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  <a:endParaRPr lang="pt-PT" sz="11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-42,9%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3,7%</a:t>
                      </a:r>
                      <a:endParaRPr lang="pt-PT" sz="1100" b="1" u="none" strike="noStrike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Operados padrão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420.386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PT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497.939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535.218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Expurgo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123.198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PT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95.557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105.146</a:t>
                      </a:r>
                      <a:endParaRPr lang="pt-PT" sz="11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u="none" strike="noStrike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</a:rPr>
                        <a:t>-14,7%</a:t>
                      </a:r>
                      <a:endParaRPr lang="en-US" sz="1100" b="1" u="none" strike="noStrike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10,0%</a:t>
                      </a:r>
                      <a:endParaRPr lang="en-US" sz="1100" b="1" u="none" strike="noStrike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67544" y="4365104"/>
            <a:ext cx="383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700" b="1" u="sng" dirty="0" smtClean="0">
                <a:latin typeface="+mj-lt"/>
              </a:rPr>
              <a:t>Legenda:</a:t>
            </a:r>
          </a:p>
          <a:p>
            <a:r>
              <a:rPr lang="pt-PT" sz="700" b="1" dirty="0" smtClean="0">
                <a:latin typeface="+mj-lt"/>
              </a:rPr>
              <a:t>LIC</a:t>
            </a:r>
            <a:r>
              <a:rPr lang="pt-PT" sz="700" dirty="0" smtClean="0">
                <a:latin typeface="+mj-lt"/>
              </a:rPr>
              <a:t> – Lista de Inscritos para Cirurgia</a:t>
            </a:r>
          </a:p>
          <a:p>
            <a:r>
              <a:rPr lang="pt-PT" sz="700" b="1" dirty="0" smtClean="0">
                <a:latin typeface="+mj-lt"/>
              </a:rPr>
              <a:t>TE</a:t>
            </a:r>
            <a:r>
              <a:rPr lang="pt-PT" sz="700" dirty="0" smtClean="0">
                <a:latin typeface="+mj-lt"/>
              </a:rPr>
              <a:t> – Tempo de Espera</a:t>
            </a:r>
          </a:p>
          <a:p>
            <a:r>
              <a:rPr lang="pt-PT" sz="700" b="1" dirty="0" smtClean="0">
                <a:latin typeface="+mj-lt"/>
              </a:rPr>
              <a:t>TMRG</a:t>
            </a:r>
            <a:r>
              <a:rPr lang="pt-PT" sz="700" dirty="0" smtClean="0">
                <a:latin typeface="+mj-lt"/>
              </a:rPr>
              <a:t> – Tempo Máximo de Resposta Garantido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065794" y="4365104"/>
            <a:ext cx="5610662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Fonte: SIGLIC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2006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27.03.2007;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2007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23.01.2008; 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2008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a 27.02.2009;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2009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06.04.2010;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2010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14.11.2011; Indicadores 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2011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21.02.2012 (com correções efetuadas a 28.05.2012);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do ano de 2012 extraídos a 01.06.2013; </a:t>
            </a:r>
            <a:endParaRPr lang="en-GB" sz="7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8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F10DA-FDC1-4390-9DA5-138660E1CAD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5</a:t>
            </a:fld>
            <a:endParaRPr lang="pt-PT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Autofit/>
          </a:bodyPr>
          <a:lstStyle/>
          <a:p>
            <a:pPr algn="ctr"/>
            <a:r>
              <a:rPr lang="pt-PT" sz="2400" dirty="0" smtClean="0"/>
              <a:t>Indicadores de Procura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>Ortopedia – </a:t>
            </a:r>
            <a:r>
              <a:rPr lang="pt-PT" sz="2400" dirty="0" smtClean="0"/>
              <a:t>2012</a:t>
            </a:r>
            <a:endParaRPr lang="pt-PT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675"/>
              </p:ext>
            </p:extLst>
          </p:nvPr>
        </p:nvGraphicFramePr>
        <p:xfrm>
          <a:off x="251521" y="980728"/>
          <a:ext cx="8712964" cy="4384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1"/>
                <a:gridCol w="864096"/>
                <a:gridCol w="864096"/>
                <a:gridCol w="1008112"/>
                <a:gridCol w="1008112"/>
                <a:gridCol w="1368152"/>
                <a:gridCol w="792085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effectLst/>
                          <a:latin typeface="+mj-lt"/>
                        </a:rPr>
                        <a:t>Grupo de serviço</a:t>
                      </a:r>
                      <a:endParaRPr lang="pt-PT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LIC/Op. mês</a:t>
                      </a:r>
                      <a:endParaRPr lang="pt-PT" sz="13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∆ homóloga </a:t>
                      </a:r>
                      <a:r>
                        <a:rPr lang="pt-PT" sz="13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Entradas (%)</a:t>
                      </a:r>
                      <a:endParaRPr lang="pt-PT" sz="13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Mediana de TE da LIC (meses)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∆ homóloga mediana de TE da LIC (meses)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LIC &gt; TMRG</a:t>
                      </a: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Ortopedia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38.109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0,1%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3,7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-18,3%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16,8%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Geral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37.803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0,7%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-7,0%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18,1%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Oftalmologia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26.937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4,5%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8,7%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Cabeça e Pescoço (inclui ORL, Estomatologia)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16.796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-0,4%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2,9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-8,3%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9,2%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Plástica / Dermatologia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11.881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12,1%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-10,8%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19,9%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Ginecologia/ Obstetrícia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9.367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0,7%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1,6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-17,1%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5,3%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Urologia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9.348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-15,8%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20,7%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Vascular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8.079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4,6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-20,3%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22,1%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Neurocirurgia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4.284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0,1%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5,1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8,5%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27,2%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Pediátrica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2.798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-5,1%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-3,8%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4,4%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</a:t>
                      </a:r>
                      <a:r>
                        <a:rPr lang="pt-PT" sz="1200" dirty="0" err="1">
                          <a:effectLst/>
                          <a:latin typeface="+mj-lt"/>
                          <a:ea typeface="Times New Roman"/>
                          <a:cs typeface="Calibri"/>
                        </a:rPr>
                        <a:t>Cardiotóracica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1.325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1,8%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-6,2%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15,3%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Outros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71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-43,3%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9,4%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9,9%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1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País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166.798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2,1%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3,0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-9,9%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15,1%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7914" y="5373216"/>
            <a:ext cx="383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700" b="1" u="sng" dirty="0" smtClean="0">
                <a:latin typeface="+mj-lt"/>
              </a:rPr>
              <a:t>Legenda:</a:t>
            </a:r>
          </a:p>
          <a:p>
            <a:r>
              <a:rPr lang="pt-PT" sz="700" b="1" dirty="0" smtClean="0">
                <a:latin typeface="+mj-lt"/>
              </a:rPr>
              <a:t>LIC</a:t>
            </a:r>
            <a:r>
              <a:rPr lang="pt-PT" sz="700" dirty="0" smtClean="0">
                <a:latin typeface="+mj-lt"/>
              </a:rPr>
              <a:t> – Lista de Inscritos para Cirurgia</a:t>
            </a:r>
          </a:p>
          <a:p>
            <a:r>
              <a:rPr lang="pt-PT" sz="700" b="1" dirty="0" smtClean="0">
                <a:latin typeface="+mj-lt"/>
              </a:rPr>
              <a:t>TE</a:t>
            </a:r>
            <a:r>
              <a:rPr lang="pt-PT" sz="700" dirty="0" smtClean="0">
                <a:latin typeface="+mj-lt"/>
              </a:rPr>
              <a:t> – Tempo de Espera</a:t>
            </a:r>
          </a:p>
          <a:p>
            <a:r>
              <a:rPr lang="pt-PT" sz="700" b="1" dirty="0" smtClean="0">
                <a:latin typeface="+mj-lt"/>
              </a:rPr>
              <a:t>TMRG</a:t>
            </a:r>
            <a:r>
              <a:rPr lang="pt-PT" sz="700" dirty="0" smtClean="0">
                <a:latin typeface="+mj-lt"/>
              </a:rPr>
              <a:t> – Tempo Máximo de Resposta Garantido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713748" y="5373216"/>
            <a:ext cx="425074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Fonte: SIGLIC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2011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21.02.2012 (com correções efetuadas a 28.05.2012);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do ano de 2012 extraídos a 01.06.2013; </a:t>
            </a:r>
            <a:endParaRPr lang="en-GB" sz="7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F10DA-FDC1-4390-9DA5-138660E1CADC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642942"/>
          </a:xfrm>
        </p:spPr>
        <p:txBody>
          <a:bodyPr>
            <a:noAutofit/>
          </a:bodyPr>
          <a:lstStyle/>
          <a:p>
            <a:pPr algn="ctr"/>
            <a:r>
              <a:rPr lang="pt-PT" sz="2400" dirty="0" smtClean="0"/>
              <a:t>Indicadores de Oferta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>Ortopedia – 2012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37484"/>
              </p:ext>
            </p:extLst>
          </p:nvPr>
        </p:nvGraphicFramePr>
        <p:xfrm>
          <a:off x="251520" y="980728"/>
          <a:ext cx="8568954" cy="4520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102"/>
                <a:gridCol w="1067463"/>
                <a:gridCol w="1067463"/>
                <a:gridCol w="1067463"/>
                <a:gridCol w="1067463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effectLst/>
                          <a:latin typeface="+mj-lt"/>
                        </a:rPr>
                        <a:t>Grupo de Serviço</a:t>
                      </a:r>
                      <a:endParaRPr lang="pt-PT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Operados</a:t>
                      </a:r>
                      <a:endParaRPr lang="pt-PT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Operados padrão</a:t>
                      </a:r>
                      <a:endParaRPr lang="pt-PT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∆ homóloga operados padrão (%)</a:t>
                      </a:r>
                      <a:endParaRPr lang="pt-PT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%Op.&gt; TMRG</a:t>
                      </a:r>
                      <a:endParaRPr lang="pt-PT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Ortopedia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84.113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130.563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9,7%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3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15,1%</a:t>
                      </a:r>
                      <a:endParaRPr lang="en-US" sz="13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Geral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121.276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117.216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4,9%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8,9%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Oftalmologia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107.923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76.278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10,7%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4,6%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Cabeça e Pescoço (inclui ORL, Estomatologia)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49.126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36.800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2,3%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9,2%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</a:t>
                      </a:r>
                      <a:r>
                        <a:rPr lang="pt-PT" sz="1200" dirty="0" err="1">
                          <a:effectLst/>
                          <a:latin typeface="+mj-lt"/>
                          <a:ea typeface="Times New Roman"/>
                          <a:cs typeface="Calibri"/>
                        </a:rPr>
                        <a:t>Cardiotóracica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9.648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36.100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6,0%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5,6%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Plástica / Dermatologia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41.495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33.553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8,9%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Ginecologia/ Obstetrícia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52.147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31.052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3,8%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4,2%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Urologia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31.922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24.144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6,5%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14,3%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Neurocirurgia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10.216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20.111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3,0%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12,4%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Vascular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16.319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18.847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15,8%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18,1%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Cirurgia Pediátrica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9.485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5.875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4,4%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5,3%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Outros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745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649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-41,7%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3,5%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9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País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534.415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535.218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7,5%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9,1%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5906" y="5461774"/>
            <a:ext cx="38300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700" b="1" u="sng" dirty="0" smtClean="0">
                <a:latin typeface="+mj-lt"/>
              </a:rPr>
              <a:t>Legenda:</a:t>
            </a:r>
          </a:p>
          <a:p>
            <a:r>
              <a:rPr lang="pt-PT" sz="700" b="1" dirty="0" smtClean="0">
                <a:latin typeface="+mj-lt"/>
              </a:rPr>
              <a:t>Op</a:t>
            </a:r>
            <a:r>
              <a:rPr lang="pt-PT" sz="700" b="1" dirty="0">
                <a:latin typeface="+mj-lt"/>
              </a:rPr>
              <a:t>.</a:t>
            </a:r>
            <a:r>
              <a:rPr lang="pt-PT" sz="700" dirty="0" smtClean="0">
                <a:latin typeface="+mj-lt"/>
              </a:rPr>
              <a:t> – Operados</a:t>
            </a:r>
          </a:p>
          <a:p>
            <a:r>
              <a:rPr lang="pt-PT" sz="700" b="1" dirty="0" smtClean="0">
                <a:latin typeface="+mj-lt"/>
              </a:rPr>
              <a:t>TMRG</a:t>
            </a:r>
            <a:r>
              <a:rPr lang="pt-PT" sz="700" dirty="0" smtClean="0">
                <a:latin typeface="+mj-lt"/>
              </a:rPr>
              <a:t> – Tempo Máximo de Resposta Garantido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644008" y="5490693"/>
            <a:ext cx="425074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Fonte: SIGLIC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 </a:t>
            </a:r>
            <a:r>
              <a:rPr lang="en-GB" sz="7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ano</a:t>
            </a:r>
            <a:r>
              <a:rPr lang="en-GB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de 2011 </a:t>
            </a: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extraídos a 21.02.2012 (com correções efetuadas a 28.05.2012);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7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Indicadores do ano de 2012 extraídos a 01.06.2013; </a:t>
            </a:r>
            <a:endParaRPr lang="en-GB" sz="7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78CFEF2-BB8C-43CE-8956-1380527D4BE0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390760" y="6492249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7</a:t>
            </a:fld>
            <a:endParaRPr lang="pt-PT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115616" y="2135228"/>
            <a:ext cx="21734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LIC por 1.000 habitantes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72558" y="2924944"/>
            <a:ext cx="1084564" cy="2128092"/>
            <a:chOff x="0" y="0"/>
            <a:chExt cx="2590378" cy="5410941"/>
          </a:xfrm>
        </p:grpSpPr>
        <p:sp>
          <p:nvSpPr>
            <p:cNvPr id="17" name="Forma livre 1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21,4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27,7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16,4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11,5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20,9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94018" y="263691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39751" y="263140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23528" y="1700808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17008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Total Patologias</a:t>
            </a:r>
            <a:endParaRPr lang="en-US" b="1" dirty="0"/>
          </a:p>
        </p:txBody>
      </p:sp>
      <p:sp>
        <p:nvSpPr>
          <p:cNvPr id="25" name="Rectângulo 24"/>
          <p:cNvSpPr/>
          <p:nvPr/>
        </p:nvSpPr>
        <p:spPr>
          <a:xfrm>
            <a:off x="5004048" y="1668315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004049" y="17008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Artroplastias</a:t>
            </a:r>
            <a:endParaRPr lang="en-US" b="1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796136" y="2177861"/>
            <a:ext cx="210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LIC por 1.000 habitantes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5525563" y="2844266"/>
            <a:ext cx="1084564" cy="2128092"/>
            <a:chOff x="0" y="0"/>
            <a:chExt cx="2590378" cy="5410941"/>
          </a:xfrm>
        </p:grpSpPr>
        <p:sp>
          <p:nvSpPr>
            <p:cNvPr id="35" name="Forma livre 34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0,89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2,02	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</a:t>
              </a:r>
              <a:r>
                <a:rPr lang="pt-PT" sz="75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1,31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1,26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1,45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5947023" y="2556234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7492755" y="2550727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>
          <a:xfrm>
            <a:off x="2770223" y="142852"/>
            <a:ext cx="6373778" cy="1197916"/>
          </a:xfrm>
        </p:spPr>
        <p:txBody>
          <a:bodyPr>
            <a:noAutofit/>
          </a:bodyPr>
          <a:lstStyle/>
          <a:p>
            <a:pPr algn="ctr"/>
            <a:r>
              <a:rPr lang="pt-PT" sz="2200" dirty="0" smtClean="0"/>
              <a:t>As artroplastias no universo da atividade cirúrgica</a:t>
            </a:r>
            <a:br>
              <a:rPr lang="pt-PT" sz="2200" dirty="0" smtClean="0"/>
            </a:b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dirty="0" smtClean="0"/>
              <a:t>Indicadores de Procura</a:t>
            </a:r>
            <a:endParaRPr lang="pt-PT" sz="2200" dirty="0"/>
          </a:p>
        </p:txBody>
      </p:sp>
      <p:grpSp>
        <p:nvGrpSpPr>
          <p:cNvPr id="44" name="Grupo 43"/>
          <p:cNvGrpSpPr/>
          <p:nvPr/>
        </p:nvGrpSpPr>
        <p:grpSpPr>
          <a:xfrm>
            <a:off x="2335308" y="2918875"/>
            <a:ext cx="1084564" cy="2128092"/>
            <a:chOff x="0" y="0"/>
            <a:chExt cx="2590378" cy="5410941"/>
          </a:xfrm>
        </p:grpSpPr>
        <p:sp>
          <p:nvSpPr>
            <p:cNvPr id="45" name="Forma livre 44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18,4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16,0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14,0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8" name="Forma livre 47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14,0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9" name="Forma livre 48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16,0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087836" y="2852936"/>
            <a:ext cx="1084564" cy="2128092"/>
            <a:chOff x="0" y="0"/>
            <a:chExt cx="2590378" cy="5410941"/>
          </a:xfrm>
        </p:grpSpPr>
        <p:sp>
          <p:nvSpPr>
            <p:cNvPr id="51" name="Forma livre 50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1,53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rgbClr val="F9FBB7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1,35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</a:t>
              </a:r>
              <a:r>
                <a:rPr lang="pt-PT" sz="75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1,45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1,15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5" name="Forma livre 54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1,05</a:t>
              </a:r>
              <a:endParaRPr lang="pt-PT" sz="1000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528894" y="5296532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22,0</a:t>
            </a:r>
            <a:endParaRPr lang="en-US" sz="1400" b="1" dirty="0">
              <a:latin typeface="+mj-lt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122354" y="5296532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16,6</a:t>
            </a:r>
            <a:endParaRPr lang="en-US" sz="1400" b="1" dirty="0">
              <a:latin typeface="+mj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5329626" y="5301594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1,4</a:t>
            </a:r>
            <a:endParaRPr lang="en-US" sz="1400" b="1" dirty="0">
              <a:latin typeface="+mj-lt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6944274" y="5302574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1,3</a:t>
            </a:r>
            <a:endParaRPr lang="en-US" sz="1400" b="1" dirty="0">
              <a:latin typeface="+mj-lt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1763688" y="5369386"/>
            <a:ext cx="358666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eta para a direita 58"/>
          <p:cNvSpPr/>
          <p:nvPr/>
        </p:nvSpPr>
        <p:spPr>
          <a:xfrm>
            <a:off x="6589598" y="5382539"/>
            <a:ext cx="358666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78CFEF2-BB8C-43CE-8956-1380527D4BE0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390760" y="6492249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8</a:t>
            </a:fld>
            <a:endParaRPr lang="pt-PT" dirty="0"/>
          </a:p>
        </p:txBody>
      </p:sp>
      <p:grpSp>
        <p:nvGrpSpPr>
          <p:cNvPr id="9" name="Grupo 8"/>
          <p:cNvGrpSpPr/>
          <p:nvPr/>
        </p:nvGrpSpPr>
        <p:grpSpPr>
          <a:xfrm>
            <a:off x="2330410" y="2893984"/>
            <a:ext cx="1084564" cy="2128092"/>
            <a:chOff x="0" y="0"/>
            <a:chExt cx="2590378" cy="5410941"/>
          </a:xfrm>
        </p:grpSpPr>
        <p:sp>
          <p:nvSpPr>
            <p:cNvPr id="10" name="Forma livre 9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2,3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 3,6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pt-PT" sz="80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</a:t>
              </a:r>
              <a:r>
                <a:rPr lang="pt-PT" sz="8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4,2</a:t>
              </a:r>
              <a:endParaRPr lang="pt-PT" sz="11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84904" y="2573381"/>
              <a:ext cx="1550782" cy="2358532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2,5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>
                  <a:effectLst/>
                  <a:ea typeface="Times New Roman"/>
                  <a:cs typeface="Times New Roman"/>
                </a:rPr>
                <a:t> </a:t>
              </a: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</a:t>
              </a: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3,4</a:t>
              </a:r>
              <a:endParaRPr lang="pt-PT" sz="1000" b="1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72558" y="2924944"/>
            <a:ext cx="1084564" cy="2128092"/>
            <a:chOff x="0" y="0"/>
            <a:chExt cx="2590378" cy="5410941"/>
          </a:xfrm>
        </p:grpSpPr>
        <p:sp>
          <p:nvSpPr>
            <p:cNvPr id="17" name="Forma livre 1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5,6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7,4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6,7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4,8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7,9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94018" y="263691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10827" y="2177861"/>
            <a:ext cx="2825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Mediana do TE (meses) da LIC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39751" y="263140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23528" y="1700808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17008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Total Patologias</a:t>
            </a:r>
            <a:endParaRPr lang="en-US" b="1" dirty="0"/>
          </a:p>
        </p:txBody>
      </p:sp>
      <p:sp>
        <p:nvSpPr>
          <p:cNvPr id="25" name="Rectângulo 24"/>
          <p:cNvSpPr/>
          <p:nvPr/>
        </p:nvSpPr>
        <p:spPr>
          <a:xfrm>
            <a:off x="5004048" y="1668315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004049" y="17008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Artroplastias</a:t>
            </a:r>
            <a:endParaRPr lang="en-US" b="1" dirty="0"/>
          </a:p>
        </p:txBody>
      </p:sp>
      <p:grpSp>
        <p:nvGrpSpPr>
          <p:cNvPr id="27" name="Grupo 26"/>
          <p:cNvGrpSpPr/>
          <p:nvPr/>
        </p:nvGrpSpPr>
        <p:grpSpPr>
          <a:xfrm>
            <a:off x="7083415" y="2813306"/>
            <a:ext cx="1084564" cy="2128092"/>
            <a:chOff x="0" y="0"/>
            <a:chExt cx="2590378" cy="5410941"/>
          </a:xfrm>
        </p:grpSpPr>
        <p:sp>
          <p:nvSpPr>
            <p:cNvPr id="28" name="Forma livre 27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3,6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rgbClr val="F9FBB7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 4,6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82550" algn="ctr">
                <a:spcBef>
                  <a:spcPts val="600"/>
                </a:spcBef>
                <a:spcAft>
                  <a:spcPts val="0"/>
                </a:spcAft>
              </a:pPr>
              <a:r>
                <a:rPr lang="pt-PT" sz="80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</a:t>
              </a:r>
              <a:r>
                <a:rPr lang="pt-PT" sz="8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6,8</a:t>
              </a:r>
              <a:endParaRPr lang="pt-PT" sz="11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484904" y="2573381"/>
              <a:ext cx="1550782" cy="2358532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3,6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>
                  <a:effectLst/>
                  <a:ea typeface="Times New Roman"/>
                  <a:cs typeface="Times New Roman"/>
                </a:rPr>
                <a:t> </a:t>
              </a: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</a:t>
              </a: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5,6</a:t>
              </a:r>
              <a:endParaRPr lang="pt-PT" sz="1000" b="1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525563" y="2844266"/>
            <a:ext cx="1084564" cy="2128092"/>
            <a:chOff x="0" y="0"/>
            <a:chExt cx="2590378" cy="5410941"/>
          </a:xfrm>
        </p:grpSpPr>
        <p:sp>
          <p:nvSpPr>
            <p:cNvPr id="35" name="Forma livre 34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5,2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7,6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6,0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6,4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9,1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5947023" y="2556234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7492755" y="2550727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>
          <a:xfrm>
            <a:off x="2770223" y="142852"/>
            <a:ext cx="6373778" cy="1197916"/>
          </a:xfrm>
        </p:spPr>
        <p:txBody>
          <a:bodyPr>
            <a:noAutofit/>
          </a:bodyPr>
          <a:lstStyle/>
          <a:p>
            <a:pPr algn="ctr"/>
            <a:r>
              <a:rPr lang="pt-PT" sz="2200" dirty="0" smtClean="0"/>
              <a:t>As artroplastias no universo da atividade cirúrgica</a:t>
            </a:r>
            <a:br>
              <a:rPr lang="pt-PT" sz="2200" dirty="0" smtClean="0"/>
            </a:b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dirty="0" smtClean="0"/>
              <a:t>Indicadores de Procura</a:t>
            </a:r>
            <a:endParaRPr lang="pt-PT" sz="2200" dirty="0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5463722" y="2177860"/>
            <a:ext cx="2825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Mediana do TE (meses) da LIC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2910" y="5414432"/>
            <a:ext cx="10462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6,9 meses</a:t>
            </a:r>
            <a:endParaRPr lang="en-US" sz="1400" b="1" dirty="0"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230762" y="5414432"/>
            <a:ext cx="10462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3,0 meses</a:t>
            </a:r>
            <a:endParaRPr lang="en-US" sz="1400" b="1" dirty="0">
              <a:latin typeface="+mj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476430" y="5393080"/>
            <a:ext cx="10462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7,3 meses</a:t>
            </a:r>
            <a:endParaRPr lang="en-US" sz="1400" b="1" dirty="0">
              <a:latin typeface="+mj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083415" y="5393080"/>
            <a:ext cx="10462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4,4 meses</a:t>
            </a:r>
            <a:endParaRPr lang="en-US" sz="1400" b="1" dirty="0">
              <a:latin typeface="+mj-lt"/>
            </a:endParaRPr>
          </a:p>
        </p:txBody>
      </p:sp>
      <p:sp>
        <p:nvSpPr>
          <p:cNvPr id="47" name="Seta para a direita 46"/>
          <p:cNvSpPr/>
          <p:nvPr/>
        </p:nvSpPr>
        <p:spPr>
          <a:xfrm>
            <a:off x="1765061" y="5513402"/>
            <a:ext cx="458299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eta para a direita 47"/>
          <p:cNvSpPr/>
          <p:nvPr/>
        </p:nvSpPr>
        <p:spPr>
          <a:xfrm>
            <a:off x="6519715" y="5473045"/>
            <a:ext cx="560691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43032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3A8209B-10E6-45C6-BE35-E44F08E02786}" type="datetime1">
              <a:rPr lang="pt-PT" smtClean="0"/>
              <a:t>30-10-2013</a:t>
            </a:fld>
            <a:endParaRPr lang="pt-PT" dirty="0"/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390760" y="6309320"/>
            <a:ext cx="4286280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dirty="0" smtClean="0"/>
              <a:t>Unidade Central de Gestão de Inscritos para Cirurgia</a:t>
            </a:r>
            <a:endParaRPr lang="pt-PT" dirty="0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286644" y="6356350"/>
            <a:ext cx="1400156" cy="365125"/>
          </a:xfrm>
        </p:spPr>
        <p:txBody>
          <a:bodyPr/>
          <a:lstStyle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351758F-3DF9-4F11-9DCB-EC13A1A6044B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25386" y="2070140"/>
            <a:ext cx="3140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Entradas </a:t>
            </a:r>
            <a:r>
              <a:rPr lang="pt-PT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por </a:t>
            </a:r>
            <a:r>
              <a:rPr lang="pt-PT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1.000 habitantes   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89842" y="2935448"/>
            <a:ext cx="1084564" cy="2128092"/>
            <a:chOff x="0" y="0"/>
            <a:chExt cx="2590378" cy="5410941"/>
          </a:xfrm>
        </p:grpSpPr>
        <p:sp>
          <p:nvSpPr>
            <p:cNvPr id="17" name="Forma livre 1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48,9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49,5</a:t>
              </a:r>
              <a:endParaRPr lang="pt-PT" sz="1000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</a:t>
              </a:r>
              <a:r>
                <a:rPr lang="pt-PT" sz="75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30,5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29,2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42,3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11302" y="262759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39750" y="263140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23528" y="1700808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46450" y="1700808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Total Patologias</a:t>
            </a:r>
            <a:endParaRPr lang="en-US" b="1" dirty="0"/>
          </a:p>
        </p:txBody>
      </p:sp>
      <p:sp>
        <p:nvSpPr>
          <p:cNvPr id="25" name="Rectângulo 24"/>
          <p:cNvSpPr/>
          <p:nvPr/>
        </p:nvSpPr>
        <p:spPr>
          <a:xfrm>
            <a:off x="5076056" y="1668315"/>
            <a:ext cx="374441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273284" y="170080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Artroplastias</a:t>
            </a:r>
            <a:endParaRPr lang="en-US" b="1" dirty="0"/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2770223" y="142852"/>
            <a:ext cx="6373778" cy="1197916"/>
          </a:xfrm>
        </p:spPr>
        <p:txBody>
          <a:bodyPr>
            <a:normAutofit/>
          </a:bodyPr>
          <a:lstStyle/>
          <a:p>
            <a:pPr algn="ctr"/>
            <a:r>
              <a:rPr lang="pt-PT" sz="2200" dirty="0" smtClean="0"/>
              <a:t>As artroplastias no universo da atividade cirúrgica</a:t>
            </a:r>
            <a:br>
              <a:rPr lang="pt-PT" sz="2200" dirty="0" smtClean="0"/>
            </a:b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dirty="0" smtClean="0"/>
              <a:t>Indicadores de Procura</a:t>
            </a:r>
            <a:endParaRPr lang="pt-PT" sz="2200" dirty="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5575524" y="2070140"/>
            <a:ext cx="27992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Entradas </a:t>
            </a:r>
            <a:r>
              <a:rPr lang="pt-PT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por </a:t>
            </a:r>
            <a:r>
              <a:rPr lang="pt-PT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1.000 habitantes   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5436782" y="2800578"/>
            <a:ext cx="1084564" cy="2128092"/>
            <a:chOff x="0" y="0"/>
            <a:chExt cx="2590378" cy="5410941"/>
          </a:xfrm>
        </p:grpSpPr>
        <p:sp>
          <p:nvSpPr>
            <p:cNvPr id="37" name="Forma livre 36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1,6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2,4</a:t>
              </a:r>
              <a:endParaRPr lang="pt-PT" sz="1000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2,0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1,9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1,6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5858242" y="2492722"/>
            <a:ext cx="473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2006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486690" y="249653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2411760" y="2935448"/>
            <a:ext cx="1084564" cy="2128092"/>
            <a:chOff x="0" y="0"/>
            <a:chExt cx="2590378" cy="5410941"/>
          </a:xfrm>
        </p:grpSpPr>
        <p:sp>
          <p:nvSpPr>
            <p:cNvPr id="46" name="Forma livre 45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82,5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49,4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8" name="Forma livre 47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38,5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9" name="Forma livre 48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rgbClr val="F9FB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51,2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0" name="Forma livre 49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a typeface="Times New Roman"/>
                  <a:cs typeface="Times New Roman"/>
                </a:rPr>
                <a:t>56,3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7077350" y="2800578"/>
            <a:ext cx="1084564" cy="2128092"/>
            <a:chOff x="0" y="0"/>
            <a:chExt cx="2590378" cy="5410941"/>
          </a:xfrm>
        </p:grpSpPr>
        <p:sp>
          <p:nvSpPr>
            <p:cNvPr id="52" name="Forma livre 51"/>
            <p:cNvSpPr/>
            <p:nvPr/>
          </p:nvSpPr>
          <p:spPr>
            <a:xfrm>
              <a:off x="533773" y="0"/>
              <a:ext cx="2056605" cy="1217035"/>
            </a:xfrm>
            <a:custGeom>
              <a:avLst/>
              <a:gdLst>
                <a:gd name="connsiteX0" fmla="*/ 603094 w 2056605"/>
                <a:gd name="connsiteY0" fmla="*/ 1104233 h 1217035"/>
                <a:gd name="connsiteX1" fmla="*/ 923784 w 2056605"/>
                <a:gd name="connsiteY1" fmla="*/ 1034895 h 1217035"/>
                <a:gd name="connsiteX2" fmla="*/ 971454 w 2056605"/>
                <a:gd name="connsiteY2" fmla="*/ 1052229 h 1217035"/>
                <a:gd name="connsiteX3" fmla="*/ 1101464 w 2056605"/>
                <a:gd name="connsiteY3" fmla="*/ 982891 h 1217035"/>
                <a:gd name="connsiteX4" fmla="*/ 1214139 w 2056605"/>
                <a:gd name="connsiteY4" fmla="*/ 1065230 h 1217035"/>
                <a:gd name="connsiteX5" fmla="*/ 1318146 w 2056605"/>
                <a:gd name="connsiteY5" fmla="*/ 1078231 h 1217035"/>
                <a:gd name="connsiteX6" fmla="*/ 1374484 w 2056605"/>
                <a:gd name="connsiteY6" fmla="*/ 1039228 h 1217035"/>
                <a:gd name="connsiteX7" fmla="*/ 1409153 w 2056605"/>
                <a:gd name="connsiteY7" fmla="*/ 1073897 h 1217035"/>
                <a:gd name="connsiteX8" fmla="*/ 1396152 w 2056605"/>
                <a:gd name="connsiteY8" fmla="*/ 1125901 h 1217035"/>
                <a:gd name="connsiteX9" fmla="*/ 1539162 w 2056605"/>
                <a:gd name="connsiteY9" fmla="*/ 1164904 h 1217035"/>
                <a:gd name="connsiteX10" fmla="*/ 1660504 w 2056605"/>
                <a:gd name="connsiteY10" fmla="*/ 1143236 h 1217035"/>
                <a:gd name="connsiteX11" fmla="*/ 1656171 w 2056605"/>
                <a:gd name="connsiteY11" fmla="*/ 1047896 h 1217035"/>
                <a:gd name="connsiteX12" fmla="*/ 1729843 w 2056605"/>
                <a:gd name="connsiteY12" fmla="*/ 948222 h 1217035"/>
                <a:gd name="connsiteX13" fmla="*/ 1829517 w 2056605"/>
                <a:gd name="connsiteY13" fmla="*/ 939554 h 1217035"/>
                <a:gd name="connsiteX14" fmla="*/ 2050533 w 2056605"/>
                <a:gd name="connsiteY14" fmla="*/ 631865 h 1217035"/>
                <a:gd name="connsiteX15" fmla="*/ 1985528 w 2056605"/>
                <a:gd name="connsiteY15" fmla="*/ 501856 h 1217035"/>
                <a:gd name="connsiteX16" fmla="*/ 1890188 w 2056605"/>
                <a:gd name="connsiteY16" fmla="*/ 506189 h 1217035"/>
                <a:gd name="connsiteX17" fmla="*/ 1786180 w 2056605"/>
                <a:gd name="connsiteY17" fmla="*/ 471520 h 1217035"/>
                <a:gd name="connsiteX18" fmla="*/ 1799181 w 2056605"/>
                <a:gd name="connsiteY18" fmla="*/ 254838 h 1217035"/>
                <a:gd name="connsiteX19" fmla="*/ 1708175 w 2056605"/>
                <a:gd name="connsiteY19" fmla="*/ 211501 h 1217035"/>
                <a:gd name="connsiteX20" fmla="*/ 1573831 w 2056605"/>
                <a:gd name="connsiteY20" fmla="*/ 185499 h 1217035"/>
                <a:gd name="connsiteX21" fmla="*/ 1435155 w 2056605"/>
                <a:gd name="connsiteY21" fmla="*/ 220168 h 1217035"/>
                <a:gd name="connsiteX22" fmla="*/ 1318146 w 2056605"/>
                <a:gd name="connsiteY22" fmla="*/ 185499 h 1217035"/>
                <a:gd name="connsiteX23" fmla="*/ 1279143 w 2056605"/>
                <a:gd name="connsiteY23" fmla="*/ 233169 h 1217035"/>
                <a:gd name="connsiteX24" fmla="*/ 1283477 w 2056605"/>
                <a:gd name="connsiteY24" fmla="*/ 315509 h 1217035"/>
                <a:gd name="connsiteX25" fmla="*/ 1110131 w 2056605"/>
                <a:gd name="connsiteY25" fmla="*/ 328510 h 1217035"/>
                <a:gd name="connsiteX26" fmla="*/ 1045126 w 2056605"/>
                <a:gd name="connsiteY26" fmla="*/ 306841 h 1217035"/>
                <a:gd name="connsiteX27" fmla="*/ 997456 w 2056605"/>
                <a:gd name="connsiteY27" fmla="*/ 328510 h 1217035"/>
                <a:gd name="connsiteX28" fmla="*/ 928118 w 2056605"/>
                <a:gd name="connsiteY28" fmla="*/ 280840 h 1217035"/>
                <a:gd name="connsiteX29" fmla="*/ 806775 w 2056605"/>
                <a:gd name="connsiteY29" fmla="*/ 306841 h 1217035"/>
                <a:gd name="connsiteX30" fmla="*/ 737437 w 2056605"/>
                <a:gd name="connsiteY30" fmla="*/ 250504 h 1217035"/>
                <a:gd name="connsiteX31" fmla="*/ 594427 w 2056605"/>
                <a:gd name="connsiteY31" fmla="*/ 341511 h 1217035"/>
                <a:gd name="connsiteX32" fmla="*/ 546757 w 2056605"/>
                <a:gd name="connsiteY32" fmla="*/ 254838 h 1217035"/>
                <a:gd name="connsiteX33" fmla="*/ 594427 w 2056605"/>
                <a:gd name="connsiteY33" fmla="*/ 159497 h 1217035"/>
                <a:gd name="connsiteX34" fmla="*/ 577092 w 2056605"/>
                <a:gd name="connsiteY34" fmla="*/ 98826 h 1217035"/>
                <a:gd name="connsiteX35" fmla="*/ 529422 w 2056605"/>
                <a:gd name="connsiteY35" fmla="*/ 42489 h 1217035"/>
                <a:gd name="connsiteX36" fmla="*/ 512087 w 2056605"/>
                <a:gd name="connsiteY36" fmla="*/ 3486 h 1217035"/>
                <a:gd name="connsiteX37" fmla="*/ 351742 w 2056605"/>
                <a:gd name="connsiteY37" fmla="*/ 133496 h 1217035"/>
                <a:gd name="connsiteX38" fmla="*/ 304072 w 2056605"/>
                <a:gd name="connsiteY38" fmla="*/ 90159 h 1217035"/>
                <a:gd name="connsiteX39" fmla="*/ 83056 w 2056605"/>
                <a:gd name="connsiteY39" fmla="*/ 215835 h 1217035"/>
                <a:gd name="connsiteX40" fmla="*/ 717 w 2056605"/>
                <a:gd name="connsiteY40" fmla="*/ 328510 h 1217035"/>
                <a:gd name="connsiteX41" fmla="*/ 48387 w 2056605"/>
                <a:gd name="connsiteY41" fmla="*/ 545192 h 1217035"/>
                <a:gd name="connsiteX42" fmla="*/ 139393 w 2056605"/>
                <a:gd name="connsiteY42" fmla="*/ 1112900 h 1217035"/>
                <a:gd name="connsiteX43" fmla="*/ 152394 w 2056605"/>
                <a:gd name="connsiteY43" fmla="*/ 1195240 h 1217035"/>
                <a:gd name="connsiteX44" fmla="*/ 221733 w 2056605"/>
                <a:gd name="connsiteY44" fmla="*/ 1169238 h 1217035"/>
                <a:gd name="connsiteX45" fmla="*/ 265069 w 2056605"/>
                <a:gd name="connsiteY45" fmla="*/ 1216908 h 1217035"/>
                <a:gd name="connsiteX46" fmla="*/ 295405 w 2056605"/>
                <a:gd name="connsiteY46" fmla="*/ 1151903 h 1217035"/>
                <a:gd name="connsiteX47" fmla="*/ 343075 w 2056605"/>
                <a:gd name="connsiteY47" fmla="*/ 1177905 h 1217035"/>
                <a:gd name="connsiteX48" fmla="*/ 464417 w 2056605"/>
                <a:gd name="connsiteY48" fmla="*/ 1108567 h 1217035"/>
                <a:gd name="connsiteX49" fmla="*/ 507754 w 2056605"/>
                <a:gd name="connsiteY49" fmla="*/ 1138902 h 1217035"/>
                <a:gd name="connsiteX50" fmla="*/ 603094 w 2056605"/>
                <a:gd name="connsiteY50" fmla="*/ 1104233 h 12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56605" h="1217035">
                  <a:moveTo>
                    <a:pt x="603094" y="1104233"/>
                  </a:moveTo>
                  <a:cubicBezTo>
                    <a:pt x="672432" y="1086898"/>
                    <a:pt x="862391" y="1043562"/>
                    <a:pt x="923784" y="1034895"/>
                  </a:cubicBezTo>
                  <a:cubicBezTo>
                    <a:pt x="985177" y="1026228"/>
                    <a:pt x="941841" y="1060896"/>
                    <a:pt x="971454" y="1052229"/>
                  </a:cubicBezTo>
                  <a:cubicBezTo>
                    <a:pt x="1001067" y="1043562"/>
                    <a:pt x="1061017" y="980724"/>
                    <a:pt x="1101464" y="982891"/>
                  </a:cubicBezTo>
                  <a:cubicBezTo>
                    <a:pt x="1141911" y="985058"/>
                    <a:pt x="1178025" y="1049340"/>
                    <a:pt x="1214139" y="1065230"/>
                  </a:cubicBezTo>
                  <a:cubicBezTo>
                    <a:pt x="1250253" y="1081120"/>
                    <a:pt x="1291422" y="1082565"/>
                    <a:pt x="1318146" y="1078231"/>
                  </a:cubicBezTo>
                  <a:cubicBezTo>
                    <a:pt x="1344870" y="1073897"/>
                    <a:pt x="1359316" y="1039950"/>
                    <a:pt x="1374484" y="1039228"/>
                  </a:cubicBezTo>
                  <a:cubicBezTo>
                    <a:pt x="1389652" y="1038506"/>
                    <a:pt x="1405542" y="1059451"/>
                    <a:pt x="1409153" y="1073897"/>
                  </a:cubicBezTo>
                  <a:cubicBezTo>
                    <a:pt x="1412764" y="1088342"/>
                    <a:pt x="1374484" y="1110733"/>
                    <a:pt x="1396152" y="1125901"/>
                  </a:cubicBezTo>
                  <a:cubicBezTo>
                    <a:pt x="1417820" y="1141069"/>
                    <a:pt x="1495103" y="1162015"/>
                    <a:pt x="1539162" y="1164904"/>
                  </a:cubicBezTo>
                  <a:cubicBezTo>
                    <a:pt x="1583221" y="1167793"/>
                    <a:pt x="1641003" y="1162737"/>
                    <a:pt x="1660504" y="1143236"/>
                  </a:cubicBezTo>
                  <a:cubicBezTo>
                    <a:pt x="1680005" y="1123735"/>
                    <a:pt x="1644615" y="1080398"/>
                    <a:pt x="1656171" y="1047896"/>
                  </a:cubicBezTo>
                  <a:cubicBezTo>
                    <a:pt x="1667727" y="1015394"/>
                    <a:pt x="1700952" y="966279"/>
                    <a:pt x="1729843" y="948222"/>
                  </a:cubicBezTo>
                  <a:cubicBezTo>
                    <a:pt x="1758734" y="930165"/>
                    <a:pt x="1776069" y="992280"/>
                    <a:pt x="1829517" y="939554"/>
                  </a:cubicBezTo>
                  <a:cubicBezTo>
                    <a:pt x="1882965" y="886828"/>
                    <a:pt x="2024531" y="704815"/>
                    <a:pt x="2050533" y="631865"/>
                  </a:cubicBezTo>
                  <a:cubicBezTo>
                    <a:pt x="2076535" y="558915"/>
                    <a:pt x="2012252" y="522802"/>
                    <a:pt x="1985528" y="501856"/>
                  </a:cubicBezTo>
                  <a:cubicBezTo>
                    <a:pt x="1958804" y="480910"/>
                    <a:pt x="1923413" y="511245"/>
                    <a:pt x="1890188" y="506189"/>
                  </a:cubicBezTo>
                  <a:cubicBezTo>
                    <a:pt x="1856963" y="501133"/>
                    <a:pt x="1801348" y="513412"/>
                    <a:pt x="1786180" y="471520"/>
                  </a:cubicBezTo>
                  <a:cubicBezTo>
                    <a:pt x="1771012" y="429628"/>
                    <a:pt x="1812182" y="298175"/>
                    <a:pt x="1799181" y="254838"/>
                  </a:cubicBezTo>
                  <a:cubicBezTo>
                    <a:pt x="1786180" y="211501"/>
                    <a:pt x="1745733" y="223057"/>
                    <a:pt x="1708175" y="211501"/>
                  </a:cubicBezTo>
                  <a:cubicBezTo>
                    <a:pt x="1670617" y="199945"/>
                    <a:pt x="1619334" y="184055"/>
                    <a:pt x="1573831" y="185499"/>
                  </a:cubicBezTo>
                  <a:cubicBezTo>
                    <a:pt x="1528328" y="186943"/>
                    <a:pt x="1477769" y="220168"/>
                    <a:pt x="1435155" y="220168"/>
                  </a:cubicBezTo>
                  <a:cubicBezTo>
                    <a:pt x="1392541" y="220168"/>
                    <a:pt x="1344148" y="183332"/>
                    <a:pt x="1318146" y="185499"/>
                  </a:cubicBezTo>
                  <a:cubicBezTo>
                    <a:pt x="1292144" y="187666"/>
                    <a:pt x="1284921" y="211501"/>
                    <a:pt x="1279143" y="233169"/>
                  </a:cubicBezTo>
                  <a:cubicBezTo>
                    <a:pt x="1273365" y="254837"/>
                    <a:pt x="1311646" y="299619"/>
                    <a:pt x="1283477" y="315509"/>
                  </a:cubicBezTo>
                  <a:cubicBezTo>
                    <a:pt x="1255308" y="331399"/>
                    <a:pt x="1149856" y="329955"/>
                    <a:pt x="1110131" y="328510"/>
                  </a:cubicBezTo>
                  <a:cubicBezTo>
                    <a:pt x="1070406" y="327065"/>
                    <a:pt x="1063905" y="306841"/>
                    <a:pt x="1045126" y="306841"/>
                  </a:cubicBezTo>
                  <a:cubicBezTo>
                    <a:pt x="1026347" y="306841"/>
                    <a:pt x="1016957" y="332843"/>
                    <a:pt x="997456" y="328510"/>
                  </a:cubicBezTo>
                  <a:cubicBezTo>
                    <a:pt x="977955" y="324177"/>
                    <a:pt x="959898" y="284451"/>
                    <a:pt x="928118" y="280840"/>
                  </a:cubicBezTo>
                  <a:cubicBezTo>
                    <a:pt x="896338" y="277229"/>
                    <a:pt x="838555" y="311897"/>
                    <a:pt x="806775" y="306841"/>
                  </a:cubicBezTo>
                  <a:cubicBezTo>
                    <a:pt x="774995" y="301785"/>
                    <a:pt x="772828" y="244726"/>
                    <a:pt x="737437" y="250504"/>
                  </a:cubicBezTo>
                  <a:cubicBezTo>
                    <a:pt x="702046" y="256282"/>
                    <a:pt x="626207" y="340789"/>
                    <a:pt x="594427" y="341511"/>
                  </a:cubicBezTo>
                  <a:cubicBezTo>
                    <a:pt x="562647" y="342233"/>
                    <a:pt x="546757" y="285174"/>
                    <a:pt x="546757" y="254838"/>
                  </a:cubicBezTo>
                  <a:cubicBezTo>
                    <a:pt x="546757" y="224502"/>
                    <a:pt x="589371" y="185499"/>
                    <a:pt x="594427" y="159497"/>
                  </a:cubicBezTo>
                  <a:cubicBezTo>
                    <a:pt x="599483" y="133495"/>
                    <a:pt x="587926" y="118327"/>
                    <a:pt x="577092" y="98826"/>
                  </a:cubicBezTo>
                  <a:cubicBezTo>
                    <a:pt x="566258" y="79325"/>
                    <a:pt x="540256" y="58379"/>
                    <a:pt x="529422" y="42489"/>
                  </a:cubicBezTo>
                  <a:cubicBezTo>
                    <a:pt x="518588" y="26599"/>
                    <a:pt x="541700" y="-11682"/>
                    <a:pt x="512087" y="3486"/>
                  </a:cubicBezTo>
                  <a:cubicBezTo>
                    <a:pt x="482474" y="18654"/>
                    <a:pt x="386411" y="119051"/>
                    <a:pt x="351742" y="133496"/>
                  </a:cubicBezTo>
                  <a:cubicBezTo>
                    <a:pt x="317073" y="147941"/>
                    <a:pt x="348853" y="76436"/>
                    <a:pt x="304072" y="90159"/>
                  </a:cubicBezTo>
                  <a:cubicBezTo>
                    <a:pt x="259291" y="103882"/>
                    <a:pt x="133615" y="176110"/>
                    <a:pt x="83056" y="215835"/>
                  </a:cubicBezTo>
                  <a:cubicBezTo>
                    <a:pt x="32497" y="255560"/>
                    <a:pt x="6495" y="273617"/>
                    <a:pt x="717" y="328510"/>
                  </a:cubicBezTo>
                  <a:cubicBezTo>
                    <a:pt x="-5061" y="383403"/>
                    <a:pt x="25274" y="414460"/>
                    <a:pt x="48387" y="545192"/>
                  </a:cubicBezTo>
                  <a:cubicBezTo>
                    <a:pt x="71500" y="675924"/>
                    <a:pt x="122058" y="1004559"/>
                    <a:pt x="139393" y="1112900"/>
                  </a:cubicBezTo>
                  <a:cubicBezTo>
                    <a:pt x="156727" y="1221241"/>
                    <a:pt x="138671" y="1185850"/>
                    <a:pt x="152394" y="1195240"/>
                  </a:cubicBezTo>
                  <a:cubicBezTo>
                    <a:pt x="166117" y="1204630"/>
                    <a:pt x="202954" y="1165627"/>
                    <a:pt x="221733" y="1169238"/>
                  </a:cubicBezTo>
                  <a:cubicBezTo>
                    <a:pt x="240512" y="1172849"/>
                    <a:pt x="252790" y="1219797"/>
                    <a:pt x="265069" y="1216908"/>
                  </a:cubicBezTo>
                  <a:cubicBezTo>
                    <a:pt x="277348" y="1214019"/>
                    <a:pt x="282404" y="1158403"/>
                    <a:pt x="295405" y="1151903"/>
                  </a:cubicBezTo>
                  <a:cubicBezTo>
                    <a:pt x="308406" y="1145403"/>
                    <a:pt x="314906" y="1185128"/>
                    <a:pt x="343075" y="1177905"/>
                  </a:cubicBezTo>
                  <a:cubicBezTo>
                    <a:pt x="371244" y="1170682"/>
                    <a:pt x="436970" y="1115068"/>
                    <a:pt x="464417" y="1108567"/>
                  </a:cubicBezTo>
                  <a:cubicBezTo>
                    <a:pt x="491863" y="1102066"/>
                    <a:pt x="481030" y="1141069"/>
                    <a:pt x="507754" y="1138902"/>
                  </a:cubicBezTo>
                  <a:cubicBezTo>
                    <a:pt x="534478" y="1136735"/>
                    <a:pt x="533756" y="1121568"/>
                    <a:pt x="603094" y="11042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bg1"/>
                  </a:solidFill>
                  <a:effectLst/>
                  <a:ea typeface="Times New Roman"/>
                  <a:cs typeface="Times New Roman"/>
                </a:rPr>
                <a:t>3,5</a:t>
              </a:r>
              <a:endParaRPr lang="pt-PT" sz="1000" b="1" dirty="0">
                <a:solidFill>
                  <a:schemeClr val="bg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91403" y="932696"/>
              <a:ext cx="2080616" cy="2019854"/>
            </a:xfrm>
            <a:custGeom>
              <a:avLst/>
              <a:gdLst>
                <a:gd name="connsiteX0" fmla="*/ 596840 w 2080616"/>
                <a:gd name="connsiteY0" fmla="*/ 221186 h 2019854"/>
                <a:gd name="connsiteX1" fmla="*/ 605507 w 2080616"/>
                <a:gd name="connsiteY1" fmla="*/ 351196 h 2019854"/>
                <a:gd name="connsiteX2" fmla="*/ 510167 w 2080616"/>
                <a:gd name="connsiteY2" fmla="*/ 537543 h 2019854"/>
                <a:gd name="connsiteX3" fmla="*/ 540502 w 2080616"/>
                <a:gd name="connsiteY3" fmla="*/ 754225 h 2019854"/>
                <a:gd name="connsiteX4" fmla="*/ 466830 w 2080616"/>
                <a:gd name="connsiteY4" fmla="*/ 832231 h 2019854"/>
                <a:gd name="connsiteX5" fmla="*/ 488498 w 2080616"/>
                <a:gd name="connsiteY5" fmla="*/ 927571 h 2019854"/>
                <a:gd name="connsiteX6" fmla="*/ 397492 w 2080616"/>
                <a:gd name="connsiteY6" fmla="*/ 1027245 h 2019854"/>
                <a:gd name="connsiteX7" fmla="*/ 445162 w 2080616"/>
                <a:gd name="connsiteY7" fmla="*/ 1118252 h 2019854"/>
                <a:gd name="connsiteX8" fmla="*/ 228479 w 2080616"/>
                <a:gd name="connsiteY8" fmla="*/ 1603620 h 2019854"/>
                <a:gd name="connsiteX9" fmla="*/ 245814 w 2080616"/>
                <a:gd name="connsiteY9" fmla="*/ 1677292 h 2019854"/>
                <a:gd name="connsiteX10" fmla="*/ 150474 w 2080616"/>
                <a:gd name="connsiteY10" fmla="*/ 1733630 h 2019854"/>
                <a:gd name="connsiteX11" fmla="*/ 107137 w 2080616"/>
                <a:gd name="connsiteY11" fmla="*/ 1837638 h 2019854"/>
                <a:gd name="connsiteX12" fmla="*/ 3130 w 2080616"/>
                <a:gd name="connsiteY12" fmla="*/ 1906976 h 2019854"/>
                <a:gd name="connsiteX13" fmla="*/ 33465 w 2080616"/>
                <a:gd name="connsiteY13" fmla="*/ 1971981 h 2019854"/>
                <a:gd name="connsiteX14" fmla="*/ 98470 w 2080616"/>
                <a:gd name="connsiteY14" fmla="*/ 1945979 h 2019854"/>
                <a:gd name="connsiteX15" fmla="*/ 137473 w 2080616"/>
                <a:gd name="connsiteY15" fmla="*/ 1976314 h 2019854"/>
                <a:gd name="connsiteX16" fmla="*/ 163475 w 2080616"/>
                <a:gd name="connsiteY16" fmla="*/ 2019651 h 2019854"/>
                <a:gd name="connsiteX17" fmla="*/ 206811 w 2080616"/>
                <a:gd name="connsiteY17" fmla="*/ 1993649 h 2019854"/>
                <a:gd name="connsiteX18" fmla="*/ 258815 w 2080616"/>
                <a:gd name="connsiteY18" fmla="*/ 1963313 h 2019854"/>
                <a:gd name="connsiteX19" fmla="*/ 319486 w 2080616"/>
                <a:gd name="connsiteY19" fmla="*/ 1997983 h 2019854"/>
                <a:gd name="connsiteX20" fmla="*/ 315152 w 2080616"/>
                <a:gd name="connsiteY20" fmla="*/ 1889641 h 2019854"/>
                <a:gd name="connsiteX21" fmla="*/ 427827 w 2080616"/>
                <a:gd name="connsiteY21" fmla="*/ 1781300 h 2019854"/>
                <a:gd name="connsiteX22" fmla="*/ 501499 w 2080616"/>
                <a:gd name="connsiteY22" fmla="*/ 1772633 h 2019854"/>
                <a:gd name="connsiteX23" fmla="*/ 575171 w 2080616"/>
                <a:gd name="connsiteY23" fmla="*/ 1664292 h 2019854"/>
                <a:gd name="connsiteX24" fmla="*/ 562170 w 2080616"/>
                <a:gd name="connsiteY24" fmla="*/ 1625289 h 2019854"/>
                <a:gd name="connsiteX25" fmla="*/ 583839 w 2080616"/>
                <a:gd name="connsiteY25" fmla="*/ 1564618 h 2019854"/>
                <a:gd name="connsiteX26" fmla="*/ 575171 w 2080616"/>
                <a:gd name="connsiteY26" fmla="*/ 1495279 h 2019854"/>
                <a:gd name="connsiteX27" fmla="*/ 644510 w 2080616"/>
                <a:gd name="connsiteY27" fmla="*/ 1456276 h 2019854"/>
                <a:gd name="connsiteX28" fmla="*/ 709514 w 2080616"/>
                <a:gd name="connsiteY28" fmla="*/ 1434608 h 2019854"/>
                <a:gd name="connsiteX29" fmla="*/ 783186 w 2080616"/>
                <a:gd name="connsiteY29" fmla="*/ 1503947 h 2019854"/>
                <a:gd name="connsiteX30" fmla="*/ 869859 w 2080616"/>
                <a:gd name="connsiteY30" fmla="*/ 1460610 h 2019854"/>
                <a:gd name="connsiteX31" fmla="*/ 921863 w 2080616"/>
                <a:gd name="connsiteY31" fmla="*/ 1542949 h 2019854"/>
                <a:gd name="connsiteX32" fmla="*/ 930531 w 2080616"/>
                <a:gd name="connsiteY32" fmla="*/ 1638290 h 2019854"/>
                <a:gd name="connsiteX33" fmla="*/ 1086542 w 2080616"/>
                <a:gd name="connsiteY33" fmla="*/ 1664292 h 2019854"/>
                <a:gd name="connsiteX34" fmla="*/ 1090876 w 2080616"/>
                <a:gd name="connsiteY34" fmla="*/ 1633956 h 2019854"/>
                <a:gd name="connsiteX35" fmla="*/ 1034538 w 2080616"/>
                <a:gd name="connsiteY35" fmla="*/ 1577619 h 2019854"/>
                <a:gd name="connsiteX36" fmla="*/ 1095209 w 2080616"/>
                <a:gd name="connsiteY36" fmla="*/ 1525615 h 2019854"/>
                <a:gd name="connsiteX37" fmla="*/ 1147213 w 2080616"/>
                <a:gd name="connsiteY37" fmla="*/ 1564618 h 2019854"/>
                <a:gd name="connsiteX38" fmla="*/ 1151547 w 2080616"/>
                <a:gd name="connsiteY38" fmla="*/ 1612288 h 2019854"/>
                <a:gd name="connsiteX39" fmla="*/ 1294557 w 2080616"/>
                <a:gd name="connsiteY39" fmla="*/ 1703294 h 2019854"/>
                <a:gd name="connsiteX40" fmla="*/ 1368229 w 2080616"/>
                <a:gd name="connsiteY40" fmla="*/ 1642623 h 2019854"/>
                <a:gd name="connsiteX41" fmla="*/ 1502572 w 2080616"/>
                <a:gd name="connsiteY41" fmla="*/ 1633956 h 2019854"/>
                <a:gd name="connsiteX42" fmla="*/ 1532908 w 2080616"/>
                <a:gd name="connsiteY42" fmla="*/ 1616621 h 2019854"/>
                <a:gd name="connsiteX43" fmla="*/ 1875266 w 2080616"/>
                <a:gd name="connsiteY43" fmla="*/ 1646957 h 2019854"/>
                <a:gd name="connsiteX44" fmla="*/ 1944604 w 2080616"/>
                <a:gd name="connsiteY44" fmla="*/ 1451943 h 2019854"/>
                <a:gd name="connsiteX45" fmla="*/ 2018276 w 2080616"/>
                <a:gd name="connsiteY45" fmla="*/ 1330601 h 2019854"/>
                <a:gd name="connsiteX46" fmla="*/ 1996608 w 2080616"/>
                <a:gd name="connsiteY46" fmla="*/ 1213592 h 2019854"/>
                <a:gd name="connsiteX47" fmla="*/ 1892601 w 2080616"/>
                <a:gd name="connsiteY47" fmla="*/ 1074915 h 2019854"/>
                <a:gd name="connsiteX48" fmla="*/ 1953272 w 2080616"/>
                <a:gd name="connsiteY48" fmla="*/ 992576 h 2019854"/>
                <a:gd name="connsiteX49" fmla="*/ 2074614 w 2080616"/>
                <a:gd name="connsiteY49" fmla="*/ 858233 h 2019854"/>
                <a:gd name="connsiteX50" fmla="*/ 2035611 w 2080616"/>
                <a:gd name="connsiteY50" fmla="*/ 810563 h 2019854"/>
                <a:gd name="connsiteX51" fmla="*/ 2057279 w 2080616"/>
                <a:gd name="connsiteY51" fmla="*/ 762892 h 2019854"/>
                <a:gd name="connsiteX52" fmla="*/ 2048612 w 2080616"/>
                <a:gd name="connsiteY52" fmla="*/ 728223 h 2019854"/>
                <a:gd name="connsiteX53" fmla="*/ 2035611 w 2080616"/>
                <a:gd name="connsiteY53" fmla="*/ 689220 h 2019854"/>
                <a:gd name="connsiteX54" fmla="*/ 2065947 w 2080616"/>
                <a:gd name="connsiteY54" fmla="*/ 602547 h 2019854"/>
                <a:gd name="connsiteX55" fmla="*/ 2065947 w 2080616"/>
                <a:gd name="connsiteY55" fmla="*/ 533209 h 2019854"/>
                <a:gd name="connsiteX56" fmla="*/ 2022610 w 2080616"/>
                <a:gd name="connsiteY56" fmla="*/ 498540 h 2019854"/>
                <a:gd name="connsiteX57" fmla="*/ 2078948 w 2080616"/>
                <a:gd name="connsiteY57" fmla="*/ 390199 h 2019854"/>
                <a:gd name="connsiteX58" fmla="*/ 1944604 w 2080616"/>
                <a:gd name="connsiteY58" fmla="*/ 182183 h 2019854"/>
                <a:gd name="connsiteX59" fmla="*/ 1840597 w 2080616"/>
                <a:gd name="connsiteY59" fmla="*/ 156182 h 2019854"/>
                <a:gd name="connsiteX60" fmla="*/ 1857931 w 2080616"/>
                <a:gd name="connsiteY60" fmla="*/ 73842 h 2019854"/>
                <a:gd name="connsiteX61" fmla="*/ 1766925 w 2080616"/>
                <a:gd name="connsiteY61" fmla="*/ 99844 h 2019854"/>
                <a:gd name="connsiteX62" fmla="*/ 1693253 w 2080616"/>
                <a:gd name="connsiteY62" fmla="*/ 91177 h 2019854"/>
                <a:gd name="connsiteX63" fmla="*/ 1658584 w 2080616"/>
                <a:gd name="connsiteY63" fmla="*/ 82510 h 2019854"/>
                <a:gd name="connsiteX64" fmla="*/ 1537241 w 2080616"/>
                <a:gd name="connsiteY64" fmla="*/ 170 h 2019854"/>
                <a:gd name="connsiteX65" fmla="*/ 1428900 w 2080616"/>
                <a:gd name="connsiteY65" fmla="*/ 60841 h 2019854"/>
                <a:gd name="connsiteX66" fmla="*/ 1355228 w 2080616"/>
                <a:gd name="connsiteY66" fmla="*/ 56508 h 2019854"/>
                <a:gd name="connsiteX67" fmla="*/ 1082208 w 2080616"/>
                <a:gd name="connsiteY67" fmla="*/ 125846 h 2019854"/>
                <a:gd name="connsiteX68" fmla="*/ 943531 w 2080616"/>
                <a:gd name="connsiteY68" fmla="*/ 156182 h 2019854"/>
                <a:gd name="connsiteX69" fmla="*/ 861192 w 2080616"/>
                <a:gd name="connsiteY69" fmla="*/ 138847 h 2019854"/>
                <a:gd name="connsiteX70" fmla="*/ 796187 w 2080616"/>
                <a:gd name="connsiteY70" fmla="*/ 208185 h 2019854"/>
                <a:gd name="connsiteX71" fmla="*/ 722515 w 2080616"/>
                <a:gd name="connsiteY71" fmla="*/ 177850 h 2019854"/>
                <a:gd name="connsiteX72" fmla="*/ 692180 w 2080616"/>
                <a:gd name="connsiteY72" fmla="*/ 221186 h 2019854"/>
                <a:gd name="connsiteX73" fmla="*/ 640176 w 2080616"/>
                <a:gd name="connsiteY73" fmla="*/ 190851 h 2019854"/>
                <a:gd name="connsiteX74" fmla="*/ 596840 w 2080616"/>
                <a:gd name="connsiteY74" fmla="*/ 221186 h 201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0616" h="2019854">
                  <a:moveTo>
                    <a:pt x="596840" y="221186"/>
                  </a:moveTo>
                  <a:cubicBezTo>
                    <a:pt x="591062" y="247910"/>
                    <a:pt x="619952" y="298470"/>
                    <a:pt x="605507" y="351196"/>
                  </a:cubicBezTo>
                  <a:cubicBezTo>
                    <a:pt x="591062" y="403922"/>
                    <a:pt x="521001" y="470372"/>
                    <a:pt x="510167" y="537543"/>
                  </a:cubicBezTo>
                  <a:cubicBezTo>
                    <a:pt x="499333" y="604714"/>
                    <a:pt x="547725" y="705110"/>
                    <a:pt x="540502" y="754225"/>
                  </a:cubicBezTo>
                  <a:cubicBezTo>
                    <a:pt x="533279" y="803340"/>
                    <a:pt x="475497" y="803340"/>
                    <a:pt x="466830" y="832231"/>
                  </a:cubicBezTo>
                  <a:cubicBezTo>
                    <a:pt x="458163" y="861122"/>
                    <a:pt x="500054" y="895069"/>
                    <a:pt x="488498" y="927571"/>
                  </a:cubicBezTo>
                  <a:cubicBezTo>
                    <a:pt x="476942" y="960073"/>
                    <a:pt x="404715" y="995465"/>
                    <a:pt x="397492" y="1027245"/>
                  </a:cubicBezTo>
                  <a:cubicBezTo>
                    <a:pt x="390269" y="1059025"/>
                    <a:pt x="473331" y="1022190"/>
                    <a:pt x="445162" y="1118252"/>
                  </a:cubicBezTo>
                  <a:cubicBezTo>
                    <a:pt x="416993" y="1214315"/>
                    <a:pt x="261704" y="1510447"/>
                    <a:pt x="228479" y="1603620"/>
                  </a:cubicBezTo>
                  <a:cubicBezTo>
                    <a:pt x="195254" y="1696793"/>
                    <a:pt x="258815" y="1655624"/>
                    <a:pt x="245814" y="1677292"/>
                  </a:cubicBezTo>
                  <a:cubicBezTo>
                    <a:pt x="232813" y="1698960"/>
                    <a:pt x="173587" y="1706906"/>
                    <a:pt x="150474" y="1733630"/>
                  </a:cubicBezTo>
                  <a:cubicBezTo>
                    <a:pt x="127361" y="1760354"/>
                    <a:pt x="131694" y="1808747"/>
                    <a:pt x="107137" y="1837638"/>
                  </a:cubicBezTo>
                  <a:cubicBezTo>
                    <a:pt x="82580" y="1866529"/>
                    <a:pt x="15409" y="1884586"/>
                    <a:pt x="3130" y="1906976"/>
                  </a:cubicBezTo>
                  <a:cubicBezTo>
                    <a:pt x="-9149" y="1929367"/>
                    <a:pt x="17575" y="1965481"/>
                    <a:pt x="33465" y="1971981"/>
                  </a:cubicBezTo>
                  <a:cubicBezTo>
                    <a:pt x="49355" y="1978482"/>
                    <a:pt x="81135" y="1945257"/>
                    <a:pt x="98470" y="1945979"/>
                  </a:cubicBezTo>
                  <a:cubicBezTo>
                    <a:pt x="115805" y="1946701"/>
                    <a:pt x="126639" y="1964035"/>
                    <a:pt x="137473" y="1976314"/>
                  </a:cubicBezTo>
                  <a:cubicBezTo>
                    <a:pt x="148307" y="1988593"/>
                    <a:pt x="151919" y="2016762"/>
                    <a:pt x="163475" y="2019651"/>
                  </a:cubicBezTo>
                  <a:cubicBezTo>
                    <a:pt x="175031" y="2022540"/>
                    <a:pt x="206811" y="1993649"/>
                    <a:pt x="206811" y="1993649"/>
                  </a:cubicBezTo>
                  <a:cubicBezTo>
                    <a:pt x="222701" y="1984259"/>
                    <a:pt x="240036" y="1962591"/>
                    <a:pt x="258815" y="1963313"/>
                  </a:cubicBezTo>
                  <a:cubicBezTo>
                    <a:pt x="277594" y="1964035"/>
                    <a:pt x="310096" y="2010262"/>
                    <a:pt x="319486" y="1997983"/>
                  </a:cubicBezTo>
                  <a:cubicBezTo>
                    <a:pt x="328875" y="1985704"/>
                    <a:pt x="297095" y="1925755"/>
                    <a:pt x="315152" y="1889641"/>
                  </a:cubicBezTo>
                  <a:cubicBezTo>
                    <a:pt x="333209" y="1853527"/>
                    <a:pt x="396769" y="1800801"/>
                    <a:pt x="427827" y="1781300"/>
                  </a:cubicBezTo>
                  <a:cubicBezTo>
                    <a:pt x="458885" y="1761799"/>
                    <a:pt x="476942" y="1792134"/>
                    <a:pt x="501499" y="1772633"/>
                  </a:cubicBezTo>
                  <a:cubicBezTo>
                    <a:pt x="526056" y="1753132"/>
                    <a:pt x="565059" y="1688849"/>
                    <a:pt x="575171" y="1664292"/>
                  </a:cubicBezTo>
                  <a:cubicBezTo>
                    <a:pt x="585283" y="1639735"/>
                    <a:pt x="560725" y="1641901"/>
                    <a:pt x="562170" y="1625289"/>
                  </a:cubicBezTo>
                  <a:cubicBezTo>
                    <a:pt x="563615" y="1608677"/>
                    <a:pt x="581672" y="1586286"/>
                    <a:pt x="583839" y="1564618"/>
                  </a:cubicBezTo>
                  <a:cubicBezTo>
                    <a:pt x="586006" y="1542950"/>
                    <a:pt x="565059" y="1513336"/>
                    <a:pt x="575171" y="1495279"/>
                  </a:cubicBezTo>
                  <a:cubicBezTo>
                    <a:pt x="585283" y="1477222"/>
                    <a:pt x="622120" y="1466388"/>
                    <a:pt x="644510" y="1456276"/>
                  </a:cubicBezTo>
                  <a:cubicBezTo>
                    <a:pt x="666901" y="1446164"/>
                    <a:pt x="686401" y="1426663"/>
                    <a:pt x="709514" y="1434608"/>
                  </a:cubicBezTo>
                  <a:cubicBezTo>
                    <a:pt x="732627" y="1442553"/>
                    <a:pt x="756462" y="1499613"/>
                    <a:pt x="783186" y="1503947"/>
                  </a:cubicBezTo>
                  <a:cubicBezTo>
                    <a:pt x="809910" y="1508281"/>
                    <a:pt x="846746" y="1454110"/>
                    <a:pt x="869859" y="1460610"/>
                  </a:cubicBezTo>
                  <a:cubicBezTo>
                    <a:pt x="892972" y="1467110"/>
                    <a:pt x="911751" y="1513336"/>
                    <a:pt x="921863" y="1542949"/>
                  </a:cubicBezTo>
                  <a:cubicBezTo>
                    <a:pt x="931975" y="1572562"/>
                    <a:pt x="903085" y="1618066"/>
                    <a:pt x="930531" y="1638290"/>
                  </a:cubicBezTo>
                  <a:cubicBezTo>
                    <a:pt x="957977" y="1658514"/>
                    <a:pt x="1059818" y="1665014"/>
                    <a:pt x="1086542" y="1664292"/>
                  </a:cubicBezTo>
                  <a:cubicBezTo>
                    <a:pt x="1113266" y="1663570"/>
                    <a:pt x="1099543" y="1648401"/>
                    <a:pt x="1090876" y="1633956"/>
                  </a:cubicBezTo>
                  <a:cubicBezTo>
                    <a:pt x="1082209" y="1619511"/>
                    <a:pt x="1033816" y="1595676"/>
                    <a:pt x="1034538" y="1577619"/>
                  </a:cubicBezTo>
                  <a:cubicBezTo>
                    <a:pt x="1035260" y="1559562"/>
                    <a:pt x="1076430" y="1527782"/>
                    <a:pt x="1095209" y="1525615"/>
                  </a:cubicBezTo>
                  <a:cubicBezTo>
                    <a:pt x="1113988" y="1523448"/>
                    <a:pt x="1137823" y="1550173"/>
                    <a:pt x="1147213" y="1564618"/>
                  </a:cubicBezTo>
                  <a:cubicBezTo>
                    <a:pt x="1156603" y="1579063"/>
                    <a:pt x="1126990" y="1589175"/>
                    <a:pt x="1151547" y="1612288"/>
                  </a:cubicBezTo>
                  <a:cubicBezTo>
                    <a:pt x="1176104" y="1635401"/>
                    <a:pt x="1258443" y="1698238"/>
                    <a:pt x="1294557" y="1703294"/>
                  </a:cubicBezTo>
                  <a:cubicBezTo>
                    <a:pt x="1330671" y="1708350"/>
                    <a:pt x="1333560" y="1654179"/>
                    <a:pt x="1368229" y="1642623"/>
                  </a:cubicBezTo>
                  <a:cubicBezTo>
                    <a:pt x="1402898" y="1631067"/>
                    <a:pt x="1475126" y="1638290"/>
                    <a:pt x="1502572" y="1633956"/>
                  </a:cubicBezTo>
                  <a:cubicBezTo>
                    <a:pt x="1530018" y="1629622"/>
                    <a:pt x="1470792" y="1614454"/>
                    <a:pt x="1532908" y="1616621"/>
                  </a:cubicBezTo>
                  <a:cubicBezTo>
                    <a:pt x="1595024" y="1618788"/>
                    <a:pt x="1806650" y="1674403"/>
                    <a:pt x="1875266" y="1646957"/>
                  </a:cubicBezTo>
                  <a:cubicBezTo>
                    <a:pt x="1943882" y="1619511"/>
                    <a:pt x="1920769" y="1504669"/>
                    <a:pt x="1944604" y="1451943"/>
                  </a:cubicBezTo>
                  <a:cubicBezTo>
                    <a:pt x="1968439" y="1399217"/>
                    <a:pt x="2009609" y="1370326"/>
                    <a:pt x="2018276" y="1330601"/>
                  </a:cubicBezTo>
                  <a:cubicBezTo>
                    <a:pt x="2026943" y="1290876"/>
                    <a:pt x="2017554" y="1256206"/>
                    <a:pt x="1996608" y="1213592"/>
                  </a:cubicBezTo>
                  <a:cubicBezTo>
                    <a:pt x="1975662" y="1170978"/>
                    <a:pt x="1899824" y="1111751"/>
                    <a:pt x="1892601" y="1074915"/>
                  </a:cubicBezTo>
                  <a:cubicBezTo>
                    <a:pt x="1885378" y="1038079"/>
                    <a:pt x="1922937" y="1028690"/>
                    <a:pt x="1953272" y="992576"/>
                  </a:cubicBezTo>
                  <a:cubicBezTo>
                    <a:pt x="1983607" y="956462"/>
                    <a:pt x="2060891" y="888568"/>
                    <a:pt x="2074614" y="858233"/>
                  </a:cubicBezTo>
                  <a:cubicBezTo>
                    <a:pt x="2088337" y="827898"/>
                    <a:pt x="2038500" y="826453"/>
                    <a:pt x="2035611" y="810563"/>
                  </a:cubicBezTo>
                  <a:cubicBezTo>
                    <a:pt x="2032722" y="794673"/>
                    <a:pt x="2055112" y="776615"/>
                    <a:pt x="2057279" y="762892"/>
                  </a:cubicBezTo>
                  <a:cubicBezTo>
                    <a:pt x="2059446" y="749169"/>
                    <a:pt x="2052223" y="740502"/>
                    <a:pt x="2048612" y="728223"/>
                  </a:cubicBezTo>
                  <a:cubicBezTo>
                    <a:pt x="2045001" y="715944"/>
                    <a:pt x="2032722" y="710166"/>
                    <a:pt x="2035611" y="689220"/>
                  </a:cubicBezTo>
                  <a:cubicBezTo>
                    <a:pt x="2038500" y="668274"/>
                    <a:pt x="2060891" y="628549"/>
                    <a:pt x="2065947" y="602547"/>
                  </a:cubicBezTo>
                  <a:cubicBezTo>
                    <a:pt x="2071003" y="576545"/>
                    <a:pt x="2073170" y="550543"/>
                    <a:pt x="2065947" y="533209"/>
                  </a:cubicBezTo>
                  <a:cubicBezTo>
                    <a:pt x="2058724" y="515875"/>
                    <a:pt x="2020443" y="522375"/>
                    <a:pt x="2022610" y="498540"/>
                  </a:cubicBezTo>
                  <a:cubicBezTo>
                    <a:pt x="2024777" y="474705"/>
                    <a:pt x="2091949" y="442925"/>
                    <a:pt x="2078948" y="390199"/>
                  </a:cubicBezTo>
                  <a:cubicBezTo>
                    <a:pt x="2065947" y="337473"/>
                    <a:pt x="1984329" y="221186"/>
                    <a:pt x="1944604" y="182183"/>
                  </a:cubicBezTo>
                  <a:cubicBezTo>
                    <a:pt x="1904879" y="143180"/>
                    <a:pt x="1855042" y="174239"/>
                    <a:pt x="1840597" y="156182"/>
                  </a:cubicBezTo>
                  <a:cubicBezTo>
                    <a:pt x="1826152" y="138125"/>
                    <a:pt x="1870210" y="83232"/>
                    <a:pt x="1857931" y="73842"/>
                  </a:cubicBezTo>
                  <a:cubicBezTo>
                    <a:pt x="1845652" y="64452"/>
                    <a:pt x="1794371" y="96955"/>
                    <a:pt x="1766925" y="99844"/>
                  </a:cubicBezTo>
                  <a:cubicBezTo>
                    <a:pt x="1739479" y="102733"/>
                    <a:pt x="1711310" y="94066"/>
                    <a:pt x="1693253" y="91177"/>
                  </a:cubicBezTo>
                  <a:cubicBezTo>
                    <a:pt x="1675196" y="88288"/>
                    <a:pt x="1684586" y="97678"/>
                    <a:pt x="1658584" y="82510"/>
                  </a:cubicBezTo>
                  <a:cubicBezTo>
                    <a:pt x="1632582" y="67342"/>
                    <a:pt x="1575522" y="3781"/>
                    <a:pt x="1537241" y="170"/>
                  </a:cubicBezTo>
                  <a:cubicBezTo>
                    <a:pt x="1498960" y="-3441"/>
                    <a:pt x="1459235" y="51451"/>
                    <a:pt x="1428900" y="60841"/>
                  </a:cubicBezTo>
                  <a:cubicBezTo>
                    <a:pt x="1398565" y="70231"/>
                    <a:pt x="1413010" y="45674"/>
                    <a:pt x="1355228" y="56508"/>
                  </a:cubicBezTo>
                  <a:cubicBezTo>
                    <a:pt x="1297446" y="67342"/>
                    <a:pt x="1150824" y="109234"/>
                    <a:pt x="1082208" y="125846"/>
                  </a:cubicBezTo>
                  <a:cubicBezTo>
                    <a:pt x="1013592" y="142458"/>
                    <a:pt x="980367" y="154015"/>
                    <a:pt x="943531" y="156182"/>
                  </a:cubicBezTo>
                  <a:cubicBezTo>
                    <a:pt x="906695" y="158349"/>
                    <a:pt x="885749" y="130180"/>
                    <a:pt x="861192" y="138847"/>
                  </a:cubicBezTo>
                  <a:cubicBezTo>
                    <a:pt x="836635" y="147514"/>
                    <a:pt x="819300" y="201684"/>
                    <a:pt x="796187" y="208185"/>
                  </a:cubicBezTo>
                  <a:cubicBezTo>
                    <a:pt x="773074" y="214685"/>
                    <a:pt x="739850" y="175683"/>
                    <a:pt x="722515" y="177850"/>
                  </a:cubicBezTo>
                  <a:cubicBezTo>
                    <a:pt x="705181" y="180017"/>
                    <a:pt x="705903" y="219019"/>
                    <a:pt x="692180" y="221186"/>
                  </a:cubicBezTo>
                  <a:cubicBezTo>
                    <a:pt x="678457" y="223353"/>
                    <a:pt x="652455" y="183628"/>
                    <a:pt x="640176" y="190851"/>
                  </a:cubicBezTo>
                  <a:cubicBezTo>
                    <a:pt x="627897" y="198074"/>
                    <a:pt x="602618" y="194462"/>
                    <a:pt x="596840" y="221186"/>
                  </a:cubicBezTo>
                  <a:close/>
                </a:path>
              </a:pathLst>
            </a:custGeom>
            <a:solidFill>
              <a:srgbClr val="F9FBB7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2,4</a:t>
              </a:r>
              <a:endParaRPr lang="pt-PT" sz="10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379436" y="4680521"/>
              <a:ext cx="1264102" cy="730420"/>
            </a:xfrm>
            <a:custGeom>
              <a:avLst/>
              <a:gdLst>
                <a:gd name="connsiteX0" fmla="*/ 142579 w 1264102"/>
                <a:gd name="connsiteY0" fmla="*/ 93290 h 604794"/>
                <a:gd name="connsiteX1" fmla="*/ 285589 w 1264102"/>
                <a:gd name="connsiteY1" fmla="*/ 175629 h 604794"/>
                <a:gd name="connsiteX2" fmla="*/ 354928 w 1264102"/>
                <a:gd name="connsiteY2" fmla="*/ 132293 h 604794"/>
                <a:gd name="connsiteX3" fmla="*/ 406931 w 1264102"/>
                <a:gd name="connsiteY3" fmla="*/ 171296 h 604794"/>
                <a:gd name="connsiteX4" fmla="*/ 463269 w 1264102"/>
                <a:gd name="connsiteY4" fmla="*/ 158295 h 604794"/>
                <a:gd name="connsiteX5" fmla="*/ 502272 w 1264102"/>
                <a:gd name="connsiteY5" fmla="*/ 106291 h 604794"/>
                <a:gd name="connsiteX6" fmla="*/ 558609 w 1264102"/>
                <a:gd name="connsiteY6" fmla="*/ 140960 h 604794"/>
                <a:gd name="connsiteX7" fmla="*/ 679951 w 1264102"/>
                <a:gd name="connsiteY7" fmla="*/ 223300 h 604794"/>
                <a:gd name="connsiteX8" fmla="*/ 775292 w 1264102"/>
                <a:gd name="connsiteY8" fmla="*/ 197298 h 604794"/>
                <a:gd name="connsiteX9" fmla="*/ 827295 w 1264102"/>
                <a:gd name="connsiteY9" fmla="*/ 114958 h 604794"/>
                <a:gd name="connsiteX10" fmla="*/ 896634 w 1264102"/>
                <a:gd name="connsiteY10" fmla="*/ 132293 h 604794"/>
                <a:gd name="connsiteX11" fmla="*/ 1056979 w 1264102"/>
                <a:gd name="connsiteY11" fmla="*/ 49954 h 604794"/>
                <a:gd name="connsiteX12" fmla="*/ 1117650 w 1264102"/>
                <a:gd name="connsiteY12" fmla="*/ 54287 h 604794"/>
                <a:gd name="connsiteX13" fmla="*/ 1217324 w 1264102"/>
                <a:gd name="connsiteY13" fmla="*/ 2283 h 604794"/>
                <a:gd name="connsiteX14" fmla="*/ 1260660 w 1264102"/>
                <a:gd name="connsiteY14" fmla="*/ 140960 h 604794"/>
                <a:gd name="connsiteX15" fmla="*/ 1247659 w 1264102"/>
                <a:gd name="connsiteY15" fmla="*/ 396645 h 604794"/>
                <a:gd name="connsiteX16" fmla="*/ 1139318 w 1264102"/>
                <a:gd name="connsiteY16" fmla="*/ 405313 h 604794"/>
                <a:gd name="connsiteX17" fmla="*/ 922636 w 1264102"/>
                <a:gd name="connsiteY17" fmla="*/ 595993 h 604794"/>
                <a:gd name="connsiteX18" fmla="*/ 844630 w 1264102"/>
                <a:gd name="connsiteY18" fmla="*/ 565658 h 604794"/>
                <a:gd name="connsiteX19" fmla="*/ 623614 w 1264102"/>
                <a:gd name="connsiteY19" fmla="*/ 500653 h 604794"/>
                <a:gd name="connsiteX20" fmla="*/ 575944 w 1264102"/>
                <a:gd name="connsiteY20" fmla="*/ 526655 h 604794"/>
                <a:gd name="connsiteX21" fmla="*/ 467602 w 1264102"/>
                <a:gd name="connsiteY21" fmla="*/ 470318 h 604794"/>
                <a:gd name="connsiteX22" fmla="*/ 272588 w 1264102"/>
                <a:gd name="connsiteY22" fmla="*/ 457317 h 604794"/>
                <a:gd name="connsiteX23" fmla="*/ 77574 w 1264102"/>
                <a:gd name="connsiteY23" fmla="*/ 530989 h 604794"/>
                <a:gd name="connsiteX24" fmla="*/ 21237 w 1264102"/>
                <a:gd name="connsiteY24" fmla="*/ 574325 h 604794"/>
                <a:gd name="connsiteX25" fmla="*/ 3902 w 1264102"/>
                <a:gd name="connsiteY25" fmla="*/ 483318 h 604794"/>
                <a:gd name="connsiteX26" fmla="*/ 90575 w 1264102"/>
                <a:gd name="connsiteY26" fmla="*/ 348975 h 604794"/>
                <a:gd name="connsiteX27" fmla="*/ 142579 w 1264102"/>
                <a:gd name="connsiteY27" fmla="*/ 93290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4102" h="604794">
                  <a:moveTo>
                    <a:pt x="142579" y="93290"/>
                  </a:moveTo>
                  <a:cubicBezTo>
                    <a:pt x="175081" y="64399"/>
                    <a:pt x="250198" y="169129"/>
                    <a:pt x="285589" y="175629"/>
                  </a:cubicBezTo>
                  <a:cubicBezTo>
                    <a:pt x="320980" y="182129"/>
                    <a:pt x="334704" y="133015"/>
                    <a:pt x="354928" y="132293"/>
                  </a:cubicBezTo>
                  <a:cubicBezTo>
                    <a:pt x="375152" y="131571"/>
                    <a:pt x="388874" y="166962"/>
                    <a:pt x="406931" y="171296"/>
                  </a:cubicBezTo>
                  <a:cubicBezTo>
                    <a:pt x="424988" y="175630"/>
                    <a:pt x="447379" y="169129"/>
                    <a:pt x="463269" y="158295"/>
                  </a:cubicBezTo>
                  <a:cubicBezTo>
                    <a:pt x="479159" y="147461"/>
                    <a:pt x="486382" y="109180"/>
                    <a:pt x="502272" y="106291"/>
                  </a:cubicBezTo>
                  <a:cubicBezTo>
                    <a:pt x="518162" y="103402"/>
                    <a:pt x="528996" y="121459"/>
                    <a:pt x="558609" y="140960"/>
                  </a:cubicBezTo>
                  <a:cubicBezTo>
                    <a:pt x="588222" y="160461"/>
                    <a:pt x="643837" y="213910"/>
                    <a:pt x="679951" y="223300"/>
                  </a:cubicBezTo>
                  <a:cubicBezTo>
                    <a:pt x="716065" y="232690"/>
                    <a:pt x="750735" y="215355"/>
                    <a:pt x="775292" y="197298"/>
                  </a:cubicBezTo>
                  <a:cubicBezTo>
                    <a:pt x="799849" y="179241"/>
                    <a:pt x="807071" y="125792"/>
                    <a:pt x="827295" y="114958"/>
                  </a:cubicBezTo>
                  <a:cubicBezTo>
                    <a:pt x="847519" y="104124"/>
                    <a:pt x="858353" y="143127"/>
                    <a:pt x="896634" y="132293"/>
                  </a:cubicBezTo>
                  <a:cubicBezTo>
                    <a:pt x="934915" y="121459"/>
                    <a:pt x="1020143" y="62955"/>
                    <a:pt x="1056979" y="49954"/>
                  </a:cubicBezTo>
                  <a:cubicBezTo>
                    <a:pt x="1093815" y="36953"/>
                    <a:pt x="1090926" y="62232"/>
                    <a:pt x="1117650" y="54287"/>
                  </a:cubicBezTo>
                  <a:cubicBezTo>
                    <a:pt x="1144374" y="46342"/>
                    <a:pt x="1193489" y="-12162"/>
                    <a:pt x="1217324" y="2283"/>
                  </a:cubicBezTo>
                  <a:cubicBezTo>
                    <a:pt x="1241159" y="16728"/>
                    <a:pt x="1255604" y="75233"/>
                    <a:pt x="1260660" y="140960"/>
                  </a:cubicBezTo>
                  <a:cubicBezTo>
                    <a:pt x="1265716" y="206687"/>
                    <a:pt x="1267883" y="352586"/>
                    <a:pt x="1247659" y="396645"/>
                  </a:cubicBezTo>
                  <a:cubicBezTo>
                    <a:pt x="1227435" y="440704"/>
                    <a:pt x="1193488" y="372088"/>
                    <a:pt x="1139318" y="405313"/>
                  </a:cubicBezTo>
                  <a:cubicBezTo>
                    <a:pt x="1085148" y="438538"/>
                    <a:pt x="971751" y="569269"/>
                    <a:pt x="922636" y="595993"/>
                  </a:cubicBezTo>
                  <a:cubicBezTo>
                    <a:pt x="873521" y="622717"/>
                    <a:pt x="894467" y="581548"/>
                    <a:pt x="844630" y="565658"/>
                  </a:cubicBezTo>
                  <a:cubicBezTo>
                    <a:pt x="794793" y="549768"/>
                    <a:pt x="668395" y="507153"/>
                    <a:pt x="623614" y="500653"/>
                  </a:cubicBezTo>
                  <a:cubicBezTo>
                    <a:pt x="578833" y="494153"/>
                    <a:pt x="601946" y="531711"/>
                    <a:pt x="575944" y="526655"/>
                  </a:cubicBezTo>
                  <a:cubicBezTo>
                    <a:pt x="549942" y="521599"/>
                    <a:pt x="518161" y="481874"/>
                    <a:pt x="467602" y="470318"/>
                  </a:cubicBezTo>
                  <a:cubicBezTo>
                    <a:pt x="417043" y="458762"/>
                    <a:pt x="337592" y="447205"/>
                    <a:pt x="272588" y="457317"/>
                  </a:cubicBezTo>
                  <a:cubicBezTo>
                    <a:pt x="207584" y="467429"/>
                    <a:pt x="119466" y="511488"/>
                    <a:pt x="77574" y="530989"/>
                  </a:cubicBezTo>
                  <a:cubicBezTo>
                    <a:pt x="35682" y="550490"/>
                    <a:pt x="33515" y="582270"/>
                    <a:pt x="21237" y="574325"/>
                  </a:cubicBezTo>
                  <a:cubicBezTo>
                    <a:pt x="8959" y="566380"/>
                    <a:pt x="-7654" y="520876"/>
                    <a:pt x="3902" y="483318"/>
                  </a:cubicBezTo>
                  <a:cubicBezTo>
                    <a:pt x="15458" y="445760"/>
                    <a:pt x="71796" y="409646"/>
                    <a:pt x="90575" y="348975"/>
                  </a:cubicBezTo>
                  <a:cubicBezTo>
                    <a:pt x="109354" y="288304"/>
                    <a:pt x="110077" y="122181"/>
                    <a:pt x="142579" y="932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PT" sz="750" b="1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</a:t>
              </a:r>
              <a:r>
                <a:rPr lang="pt-PT" sz="75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2,0</a:t>
              </a:r>
              <a:endParaRPr lang="pt-PT" sz="75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5" name="Forma livre 54"/>
            <p:cNvSpPr/>
            <p:nvPr/>
          </p:nvSpPr>
          <p:spPr>
            <a:xfrm>
              <a:off x="484903" y="2573382"/>
              <a:ext cx="1550781" cy="2358531"/>
            </a:xfrm>
            <a:custGeom>
              <a:avLst/>
              <a:gdLst>
                <a:gd name="connsiteX0" fmla="*/ 8167 w 1550781"/>
                <a:gd name="connsiteY0" fmla="*/ 2202559 h 2358531"/>
                <a:gd name="connsiteX1" fmla="*/ 33288 w 1550781"/>
                <a:gd name="connsiteY1" fmla="*/ 1886036 h 2358531"/>
                <a:gd name="connsiteX2" fmla="*/ 53385 w 1550781"/>
                <a:gd name="connsiteY2" fmla="*/ 1891060 h 2358531"/>
                <a:gd name="connsiteX3" fmla="*/ 103626 w 1550781"/>
                <a:gd name="connsiteY3" fmla="*/ 1891060 h 2358531"/>
                <a:gd name="connsiteX4" fmla="*/ 178989 w 1550781"/>
                <a:gd name="connsiteY4" fmla="*/ 1926229 h 2358531"/>
                <a:gd name="connsiteX5" fmla="*/ 244303 w 1550781"/>
                <a:gd name="connsiteY5" fmla="*/ 1855891 h 2358531"/>
                <a:gd name="connsiteX6" fmla="*/ 304593 w 1550781"/>
                <a:gd name="connsiteY6" fmla="*/ 1810673 h 2358531"/>
                <a:gd name="connsiteX7" fmla="*/ 369908 w 1550781"/>
                <a:gd name="connsiteY7" fmla="*/ 1800625 h 2358531"/>
                <a:gd name="connsiteX8" fmla="*/ 435222 w 1550781"/>
                <a:gd name="connsiteY8" fmla="*/ 1825746 h 2358531"/>
                <a:gd name="connsiteX9" fmla="*/ 480440 w 1550781"/>
                <a:gd name="connsiteY9" fmla="*/ 1705165 h 2358531"/>
                <a:gd name="connsiteX10" fmla="*/ 405077 w 1550781"/>
                <a:gd name="connsiteY10" fmla="*/ 1614730 h 2358531"/>
                <a:gd name="connsiteX11" fmla="*/ 490488 w 1550781"/>
                <a:gd name="connsiteY11" fmla="*/ 1494150 h 2358531"/>
                <a:gd name="connsiteX12" fmla="*/ 575899 w 1550781"/>
                <a:gd name="connsiteY12" fmla="*/ 1423811 h 2358531"/>
                <a:gd name="connsiteX13" fmla="*/ 575899 w 1550781"/>
                <a:gd name="connsiteY13" fmla="*/ 1333376 h 2358531"/>
                <a:gd name="connsiteX14" fmla="*/ 470391 w 1550781"/>
                <a:gd name="connsiteY14" fmla="*/ 1303231 h 2358531"/>
                <a:gd name="connsiteX15" fmla="*/ 440246 w 1550781"/>
                <a:gd name="connsiteY15" fmla="*/ 1298207 h 2358531"/>
                <a:gd name="connsiteX16" fmla="*/ 470391 w 1550781"/>
                <a:gd name="connsiteY16" fmla="*/ 1207772 h 2358531"/>
                <a:gd name="connsiteX17" fmla="*/ 364884 w 1550781"/>
                <a:gd name="connsiteY17" fmla="*/ 1132409 h 2358531"/>
                <a:gd name="connsiteX18" fmla="*/ 224207 w 1550781"/>
                <a:gd name="connsiteY18" fmla="*/ 1127385 h 2358531"/>
                <a:gd name="connsiteX19" fmla="*/ 163917 w 1550781"/>
                <a:gd name="connsiteY19" fmla="*/ 1077143 h 2358531"/>
                <a:gd name="connsiteX20" fmla="*/ 279473 w 1550781"/>
                <a:gd name="connsiteY20" fmla="*/ 926418 h 2358531"/>
                <a:gd name="connsiteX21" fmla="*/ 304593 w 1550781"/>
                <a:gd name="connsiteY21" fmla="*/ 851055 h 2358531"/>
                <a:gd name="connsiteX22" fmla="*/ 455319 w 1550781"/>
                <a:gd name="connsiteY22" fmla="*/ 810862 h 2358531"/>
                <a:gd name="connsiteX23" fmla="*/ 560826 w 1550781"/>
                <a:gd name="connsiteY23" fmla="*/ 846031 h 2358531"/>
                <a:gd name="connsiteX24" fmla="*/ 601020 w 1550781"/>
                <a:gd name="connsiteY24" fmla="*/ 830959 h 2358531"/>
                <a:gd name="connsiteX25" fmla="*/ 530681 w 1550781"/>
                <a:gd name="connsiteY25" fmla="*/ 750572 h 2358531"/>
                <a:gd name="connsiteX26" fmla="*/ 495512 w 1550781"/>
                <a:gd name="connsiteY26" fmla="*/ 715403 h 2358531"/>
                <a:gd name="connsiteX27" fmla="*/ 495512 w 1550781"/>
                <a:gd name="connsiteY27" fmla="*/ 629992 h 2358531"/>
                <a:gd name="connsiteX28" fmla="*/ 435222 w 1550781"/>
                <a:gd name="connsiteY28" fmla="*/ 524484 h 2358531"/>
                <a:gd name="connsiteX29" fmla="*/ 525657 w 1550781"/>
                <a:gd name="connsiteY29" fmla="*/ 398880 h 2358531"/>
                <a:gd name="connsiteX30" fmla="*/ 585947 w 1550781"/>
                <a:gd name="connsiteY30" fmla="*/ 373759 h 2358531"/>
                <a:gd name="connsiteX31" fmla="*/ 676382 w 1550781"/>
                <a:gd name="connsiteY31" fmla="*/ 328541 h 2358531"/>
                <a:gd name="connsiteX32" fmla="*/ 726624 w 1550781"/>
                <a:gd name="connsiteY32" fmla="*/ 243130 h 2358531"/>
                <a:gd name="connsiteX33" fmla="*/ 766818 w 1550781"/>
                <a:gd name="connsiteY33" fmla="*/ 218009 h 2358531"/>
                <a:gd name="connsiteX34" fmla="*/ 716576 w 1550781"/>
                <a:gd name="connsiteY34" fmla="*/ 137622 h 2358531"/>
                <a:gd name="connsiteX35" fmla="*/ 771842 w 1550781"/>
                <a:gd name="connsiteY35" fmla="*/ 67284 h 2358531"/>
                <a:gd name="connsiteX36" fmla="*/ 817059 w 1550781"/>
                <a:gd name="connsiteY36" fmla="*/ 117526 h 2358531"/>
                <a:gd name="connsiteX37" fmla="*/ 862277 w 1550781"/>
                <a:gd name="connsiteY37" fmla="*/ 62260 h 2358531"/>
                <a:gd name="connsiteX38" fmla="*/ 947688 w 1550781"/>
                <a:gd name="connsiteY38" fmla="*/ 12018 h 2358531"/>
                <a:gd name="connsiteX39" fmla="*/ 1083341 w 1550781"/>
                <a:gd name="connsiteY39" fmla="*/ 1970 h 2358531"/>
                <a:gd name="connsiteX40" fmla="*/ 1078317 w 1550781"/>
                <a:gd name="connsiteY40" fmla="*/ 42163 h 2358531"/>
                <a:gd name="connsiteX41" fmla="*/ 1249138 w 1550781"/>
                <a:gd name="connsiteY41" fmla="*/ 202937 h 2358531"/>
                <a:gd name="connsiteX42" fmla="*/ 1229042 w 1550781"/>
                <a:gd name="connsiteY42" fmla="*/ 253179 h 2358531"/>
                <a:gd name="connsiteX43" fmla="*/ 1224018 w 1550781"/>
                <a:gd name="connsiteY43" fmla="*/ 288348 h 2358531"/>
                <a:gd name="connsiteX44" fmla="*/ 1299380 w 1550781"/>
                <a:gd name="connsiteY44" fmla="*/ 323517 h 2358531"/>
                <a:gd name="connsiteX45" fmla="*/ 1319477 w 1550781"/>
                <a:gd name="connsiteY45" fmla="*/ 479266 h 2358531"/>
                <a:gd name="connsiteX46" fmla="*/ 1364695 w 1550781"/>
                <a:gd name="connsiteY46" fmla="*/ 529508 h 2358531"/>
                <a:gd name="connsiteX47" fmla="*/ 1450106 w 1550781"/>
                <a:gd name="connsiteY47" fmla="*/ 529508 h 2358531"/>
                <a:gd name="connsiteX48" fmla="*/ 1550589 w 1550781"/>
                <a:gd name="connsiteY48" fmla="*/ 614919 h 2358531"/>
                <a:gd name="connsiteX49" fmla="*/ 1475226 w 1550781"/>
                <a:gd name="connsiteY49" fmla="*/ 730475 h 2358531"/>
                <a:gd name="connsiteX50" fmla="*/ 1465178 w 1550781"/>
                <a:gd name="connsiteY50" fmla="*/ 820910 h 2358531"/>
                <a:gd name="connsiteX51" fmla="*/ 1374743 w 1550781"/>
                <a:gd name="connsiteY51" fmla="*/ 861104 h 2358531"/>
                <a:gd name="connsiteX52" fmla="*/ 1284308 w 1550781"/>
                <a:gd name="connsiteY52" fmla="*/ 1016853 h 2358531"/>
                <a:gd name="connsiteX53" fmla="*/ 1259187 w 1550781"/>
                <a:gd name="connsiteY53" fmla="*/ 1237917 h 2358531"/>
                <a:gd name="connsiteX54" fmla="*/ 1364695 w 1550781"/>
                <a:gd name="connsiteY54" fmla="*/ 1398691 h 2358531"/>
                <a:gd name="connsiteX55" fmla="*/ 1419960 w 1550781"/>
                <a:gd name="connsiteY55" fmla="*/ 1484102 h 2358531"/>
                <a:gd name="connsiteX56" fmla="*/ 1540541 w 1550781"/>
                <a:gd name="connsiteY56" fmla="*/ 1453957 h 2358531"/>
                <a:gd name="connsiteX57" fmla="*/ 1490299 w 1550781"/>
                <a:gd name="connsiteY57" fmla="*/ 1669996 h 2358531"/>
                <a:gd name="connsiteX58" fmla="*/ 1374743 w 1550781"/>
                <a:gd name="connsiteY58" fmla="*/ 1634827 h 2358531"/>
                <a:gd name="connsiteX59" fmla="*/ 1264211 w 1550781"/>
                <a:gd name="connsiteY59" fmla="*/ 1875987 h 2358531"/>
                <a:gd name="connsiteX60" fmla="*/ 1183824 w 1550781"/>
                <a:gd name="connsiteY60" fmla="*/ 1961398 h 2358531"/>
                <a:gd name="connsiteX61" fmla="*/ 1138607 w 1550781"/>
                <a:gd name="connsiteY61" fmla="*/ 2107099 h 2358531"/>
                <a:gd name="connsiteX62" fmla="*/ 1138607 w 1550781"/>
                <a:gd name="connsiteY62" fmla="*/ 2107099 h 2358531"/>
                <a:gd name="connsiteX63" fmla="*/ 1018026 w 1550781"/>
                <a:gd name="connsiteY63" fmla="*/ 2202559 h 2358531"/>
                <a:gd name="connsiteX64" fmla="*/ 947688 w 1550781"/>
                <a:gd name="connsiteY64" fmla="*/ 2202559 h 2358531"/>
                <a:gd name="connsiteX65" fmla="*/ 807011 w 1550781"/>
                <a:gd name="connsiteY65" fmla="*/ 2272897 h 2358531"/>
                <a:gd name="connsiteX66" fmla="*/ 716576 w 1550781"/>
                <a:gd name="connsiteY66" fmla="*/ 2267873 h 2358531"/>
                <a:gd name="connsiteX67" fmla="*/ 626141 w 1550781"/>
                <a:gd name="connsiteY67" fmla="*/ 2358308 h 2358531"/>
                <a:gd name="connsiteX68" fmla="*/ 410101 w 1550781"/>
                <a:gd name="connsiteY68" fmla="*/ 2237728 h 2358531"/>
                <a:gd name="connsiteX69" fmla="*/ 364884 w 1550781"/>
                <a:gd name="connsiteY69" fmla="*/ 2247776 h 2358531"/>
                <a:gd name="connsiteX70" fmla="*/ 329714 w 1550781"/>
                <a:gd name="connsiteY70" fmla="*/ 2303042 h 2358531"/>
                <a:gd name="connsiteX71" fmla="*/ 244303 w 1550781"/>
                <a:gd name="connsiteY71" fmla="*/ 2292994 h 2358531"/>
                <a:gd name="connsiteX72" fmla="*/ 189037 w 1550781"/>
                <a:gd name="connsiteY72" fmla="*/ 2308066 h 2358531"/>
                <a:gd name="connsiteX73" fmla="*/ 8167 w 1550781"/>
                <a:gd name="connsiteY73" fmla="*/ 2202559 h 23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50781" h="2358531">
                  <a:moveTo>
                    <a:pt x="8167" y="2202559"/>
                  </a:moveTo>
                  <a:cubicBezTo>
                    <a:pt x="-17791" y="2132221"/>
                    <a:pt x="25752" y="1937953"/>
                    <a:pt x="33288" y="1886036"/>
                  </a:cubicBezTo>
                  <a:cubicBezTo>
                    <a:pt x="40824" y="1834119"/>
                    <a:pt x="41662" y="1890223"/>
                    <a:pt x="53385" y="1891060"/>
                  </a:cubicBezTo>
                  <a:cubicBezTo>
                    <a:pt x="65108" y="1891897"/>
                    <a:pt x="82692" y="1885199"/>
                    <a:pt x="103626" y="1891060"/>
                  </a:cubicBezTo>
                  <a:cubicBezTo>
                    <a:pt x="124560" y="1896921"/>
                    <a:pt x="155543" y="1932090"/>
                    <a:pt x="178989" y="1926229"/>
                  </a:cubicBezTo>
                  <a:cubicBezTo>
                    <a:pt x="202435" y="1920368"/>
                    <a:pt x="223369" y="1875150"/>
                    <a:pt x="244303" y="1855891"/>
                  </a:cubicBezTo>
                  <a:cubicBezTo>
                    <a:pt x="265237" y="1836632"/>
                    <a:pt x="283659" y="1819884"/>
                    <a:pt x="304593" y="1810673"/>
                  </a:cubicBezTo>
                  <a:cubicBezTo>
                    <a:pt x="325527" y="1801462"/>
                    <a:pt x="348137" y="1798113"/>
                    <a:pt x="369908" y="1800625"/>
                  </a:cubicBezTo>
                  <a:cubicBezTo>
                    <a:pt x="391680" y="1803137"/>
                    <a:pt x="416800" y="1841656"/>
                    <a:pt x="435222" y="1825746"/>
                  </a:cubicBezTo>
                  <a:cubicBezTo>
                    <a:pt x="453644" y="1809836"/>
                    <a:pt x="485464" y="1740334"/>
                    <a:pt x="480440" y="1705165"/>
                  </a:cubicBezTo>
                  <a:cubicBezTo>
                    <a:pt x="475416" y="1669996"/>
                    <a:pt x="403402" y="1649899"/>
                    <a:pt x="405077" y="1614730"/>
                  </a:cubicBezTo>
                  <a:cubicBezTo>
                    <a:pt x="406752" y="1579561"/>
                    <a:pt x="462018" y="1525970"/>
                    <a:pt x="490488" y="1494150"/>
                  </a:cubicBezTo>
                  <a:cubicBezTo>
                    <a:pt x="518958" y="1462330"/>
                    <a:pt x="561664" y="1450607"/>
                    <a:pt x="575899" y="1423811"/>
                  </a:cubicBezTo>
                  <a:cubicBezTo>
                    <a:pt x="590134" y="1397015"/>
                    <a:pt x="593484" y="1353473"/>
                    <a:pt x="575899" y="1333376"/>
                  </a:cubicBezTo>
                  <a:cubicBezTo>
                    <a:pt x="558314" y="1313279"/>
                    <a:pt x="493000" y="1309092"/>
                    <a:pt x="470391" y="1303231"/>
                  </a:cubicBezTo>
                  <a:cubicBezTo>
                    <a:pt x="447782" y="1297370"/>
                    <a:pt x="440246" y="1314117"/>
                    <a:pt x="440246" y="1298207"/>
                  </a:cubicBezTo>
                  <a:cubicBezTo>
                    <a:pt x="440246" y="1282297"/>
                    <a:pt x="482951" y="1235405"/>
                    <a:pt x="470391" y="1207772"/>
                  </a:cubicBezTo>
                  <a:cubicBezTo>
                    <a:pt x="457831" y="1180139"/>
                    <a:pt x="405915" y="1145807"/>
                    <a:pt x="364884" y="1132409"/>
                  </a:cubicBezTo>
                  <a:cubicBezTo>
                    <a:pt x="323853" y="1119011"/>
                    <a:pt x="257701" y="1136596"/>
                    <a:pt x="224207" y="1127385"/>
                  </a:cubicBezTo>
                  <a:cubicBezTo>
                    <a:pt x="190713" y="1118174"/>
                    <a:pt x="154706" y="1110637"/>
                    <a:pt x="163917" y="1077143"/>
                  </a:cubicBezTo>
                  <a:cubicBezTo>
                    <a:pt x="173128" y="1043649"/>
                    <a:pt x="256027" y="964099"/>
                    <a:pt x="279473" y="926418"/>
                  </a:cubicBezTo>
                  <a:cubicBezTo>
                    <a:pt x="302919" y="888737"/>
                    <a:pt x="275285" y="870314"/>
                    <a:pt x="304593" y="851055"/>
                  </a:cubicBezTo>
                  <a:cubicBezTo>
                    <a:pt x="333901" y="831796"/>
                    <a:pt x="412614" y="811699"/>
                    <a:pt x="455319" y="810862"/>
                  </a:cubicBezTo>
                  <a:cubicBezTo>
                    <a:pt x="498024" y="810025"/>
                    <a:pt x="536543" y="842682"/>
                    <a:pt x="560826" y="846031"/>
                  </a:cubicBezTo>
                  <a:cubicBezTo>
                    <a:pt x="585109" y="849380"/>
                    <a:pt x="606044" y="846869"/>
                    <a:pt x="601020" y="830959"/>
                  </a:cubicBezTo>
                  <a:cubicBezTo>
                    <a:pt x="595996" y="815049"/>
                    <a:pt x="548266" y="769831"/>
                    <a:pt x="530681" y="750572"/>
                  </a:cubicBezTo>
                  <a:cubicBezTo>
                    <a:pt x="513096" y="731313"/>
                    <a:pt x="501373" y="735500"/>
                    <a:pt x="495512" y="715403"/>
                  </a:cubicBezTo>
                  <a:cubicBezTo>
                    <a:pt x="489651" y="695306"/>
                    <a:pt x="505560" y="661812"/>
                    <a:pt x="495512" y="629992"/>
                  </a:cubicBezTo>
                  <a:cubicBezTo>
                    <a:pt x="485464" y="598172"/>
                    <a:pt x="430198" y="563003"/>
                    <a:pt x="435222" y="524484"/>
                  </a:cubicBezTo>
                  <a:cubicBezTo>
                    <a:pt x="440246" y="485965"/>
                    <a:pt x="500536" y="424001"/>
                    <a:pt x="525657" y="398880"/>
                  </a:cubicBezTo>
                  <a:cubicBezTo>
                    <a:pt x="550778" y="373759"/>
                    <a:pt x="560826" y="385482"/>
                    <a:pt x="585947" y="373759"/>
                  </a:cubicBezTo>
                  <a:cubicBezTo>
                    <a:pt x="611068" y="362036"/>
                    <a:pt x="652936" y="350312"/>
                    <a:pt x="676382" y="328541"/>
                  </a:cubicBezTo>
                  <a:cubicBezTo>
                    <a:pt x="699828" y="306770"/>
                    <a:pt x="711551" y="261552"/>
                    <a:pt x="726624" y="243130"/>
                  </a:cubicBezTo>
                  <a:cubicBezTo>
                    <a:pt x="741697" y="224708"/>
                    <a:pt x="768493" y="235594"/>
                    <a:pt x="766818" y="218009"/>
                  </a:cubicBezTo>
                  <a:cubicBezTo>
                    <a:pt x="765143" y="200424"/>
                    <a:pt x="715739" y="162743"/>
                    <a:pt x="716576" y="137622"/>
                  </a:cubicBezTo>
                  <a:cubicBezTo>
                    <a:pt x="717413" y="112501"/>
                    <a:pt x="755095" y="70633"/>
                    <a:pt x="771842" y="67284"/>
                  </a:cubicBezTo>
                  <a:cubicBezTo>
                    <a:pt x="788589" y="63935"/>
                    <a:pt x="801987" y="118363"/>
                    <a:pt x="817059" y="117526"/>
                  </a:cubicBezTo>
                  <a:cubicBezTo>
                    <a:pt x="832131" y="116689"/>
                    <a:pt x="840506" y="79845"/>
                    <a:pt x="862277" y="62260"/>
                  </a:cubicBezTo>
                  <a:cubicBezTo>
                    <a:pt x="884048" y="44675"/>
                    <a:pt x="910844" y="22066"/>
                    <a:pt x="947688" y="12018"/>
                  </a:cubicBezTo>
                  <a:cubicBezTo>
                    <a:pt x="984532" y="1970"/>
                    <a:pt x="1061570" y="-3054"/>
                    <a:pt x="1083341" y="1970"/>
                  </a:cubicBezTo>
                  <a:cubicBezTo>
                    <a:pt x="1105113" y="6994"/>
                    <a:pt x="1050684" y="8669"/>
                    <a:pt x="1078317" y="42163"/>
                  </a:cubicBezTo>
                  <a:cubicBezTo>
                    <a:pt x="1105950" y="75657"/>
                    <a:pt x="1224017" y="167768"/>
                    <a:pt x="1249138" y="202937"/>
                  </a:cubicBezTo>
                  <a:cubicBezTo>
                    <a:pt x="1274259" y="238106"/>
                    <a:pt x="1233229" y="238944"/>
                    <a:pt x="1229042" y="253179"/>
                  </a:cubicBezTo>
                  <a:cubicBezTo>
                    <a:pt x="1224855" y="267414"/>
                    <a:pt x="1212295" y="276625"/>
                    <a:pt x="1224018" y="288348"/>
                  </a:cubicBezTo>
                  <a:cubicBezTo>
                    <a:pt x="1235741" y="300071"/>
                    <a:pt x="1283470" y="291697"/>
                    <a:pt x="1299380" y="323517"/>
                  </a:cubicBezTo>
                  <a:cubicBezTo>
                    <a:pt x="1315290" y="355337"/>
                    <a:pt x="1308591" y="444934"/>
                    <a:pt x="1319477" y="479266"/>
                  </a:cubicBezTo>
                  <a:cubicBezTo>
                    <a:pt x="1330363" y="513598"/>
                    <a:pt x="1342924" y="521134"/>
                    <a:pt x="1364695" y="529508"/>
                  </a:cubicBezTo>
                  <a:cubicBezTo>
                    <a:pt x="1386466" y="537882"/>
                    <a:pt x="1419124" y="515273"/>
                    <a:pt x="1450106" y="529508"/>
                  </a:cubicBezTo>
                  <a:cubicBezTo>
                    <a:pt x="1481088" y="543743"/>
                    <a:pt x="1546402" y="581424"/>
                    <a:pt x="1550589" y="614919"/>
                  </a:cubicBezTo>
                  <a:cubicBezTo>
                    <a:pt x="1554776" y="648414"/>
                    <a:pt x="1489461" y="696143"/>
                    <a:pt x="1475226" y="730475"/>
                  </a:cubicBezTo>
                  <a:cubicBezTo>
                    <a:pt x="1460991" y="764807"/>
                    <a:pt x="1481925" y="799138"/>
                    <a:pt x="1465178" y="820910"/>
                  </a:cubicBezTo>
                  <a:cubicBezTo>
                    <a:pt x="1448431" y="842681"/>
                    <a:pt x="1404888" y="828447"/>
                    <a:pt x="1374743" y="861104"/>
                  </a:cubicBezTo>
                  <a:cubicBezTo>
                    <a:pt x="1344598" y="893761"/>
                    <a:pt x="1303567" y="954051"/>
                    <a:pt x="1284308" y="1016853"/>
                  </a:cubicBezTo>
                  <a:cubicBezTo>
                    <a:pt x="1265049" y="1079655"/>
                    <a:pt x="1245789" y="1174277"/>
                    <a:pt x="1259187" y="1237917"/>
                  </a:cubicBezTo>
                  <a:cubicBezTo>
                    <a:pt x="1272585" y="1301557"/>
                    <a:pt x="1337900" y="1357660"/>
                    <a:pt x="1364695" y="1398691"/>
                  </a:cubicBezTo>
                  <a:cubicBezTo>
                    <a:pt x="1391490" y="1439722"/>
                    <a:pt x="1390652" y="1474891"/>
                    <a:pt x="1419960" y="1484102"/>
                  </a:cubicBezTo>
                  <a:cubicBezTo>
                    <a:pt x="1449268" y="1493313"/>
                    <a:pt x="1528818" y="1422975"/>
                    <a:pt x="1540541" y="1453957"/>
                  </a:cubicBezTo>
                  <a:cubicBezTo>
                    <a:pt x="1552264" y="1484939"/>
                    <a:pt x="1517932" y="1639851"/>
                    <a:pt x="1490299" y="1669996"/>
                  </a:cubicBezTo>
                  <a:cubicBezTo>
                    <a:pt x="1462666" y="1700141"/>
                    <a:pt x="1412424" y="1600495"/>
                    <a:pt x="1374743" y="1634827"/>
                  </a:cubicBezTo>
                  <a:cubicBezTo>
                    <a:pt x="1337062" y="1669159"/>
                    <a:pt x="1296031" y="1821559"/>
                    <a:pt x="1264211" y="1875987"/>
                  </a:cubicBezTo>
                  <a:cubicBezTo>
                    <a:pt x="1232391" y="1930415"/>
                    <a:pt x="1204758" y="1922879"/>
                    <a:pt x="1183824" y="1961398"/>
                  </a:cubicBezTo>
                  <a:cubicBezTo>
                    <a:pt x="1162890" y="1999917"/>
                    <a:pt x="1138607" y="2107099"/>
                    <a:pt x="1138607" y="2107099"/>
                  </a:cubicBezTo>
                  <a:lnTo>
                    <a:pt x="1138607" y="2107099"/>
                  </a:lnTo>
                  <a:cubicBezTo>
                    <a:pt x="1118510" y="2123009"/>
                    <a:pt x="1049846" y="2186649"/>
                    <a:pt x="1018026" y="2202559"/>
                  </a:cubicBezTo>
                  <a:cubicBezTo>
                    <a:pt x="986206" y="2218469"/>
                    <a:pt x="982857" y="2190836"/>
                    <a:pt x="947688" y="2202559"/>
                  </a:cubicBezTo>
                  <a:cubicBezTo>
                    <a:pt x="912519" y="2214282"/>
                    <a:pt x="845529" y="2262011"/>
                    <a:pt x="807011" y="2272897"/>
                  </a:cubicBezTo>
                  <a:cubicBezTo>
                    <a:pt x="768493" y="2283783"/>
                    <a:pt x="746721" y="2253638"/>
                    <a:pt x="716576" y="2267873"/>
                  </a:cubicBezTo>
                  <a:cubicBezTo>
                    <a:pt x="686431" y="2282108"/>
                    <a:pt x="677220" y="2363332"/>
                    <a:pt x="626141" y="2358308"/>
                  </a:cubicBezTo>
                  <a:cubicBezTo>
                    <a:pt x="575062" y="2353284"/>
                    <a:pt x="453644" y="2256150"/>
                    <a:pt x="410101" y="2237728"/>
                  </a:cubicBezTo>
                  <a:cubicBezTo>
                    <a:pt x="366558" y="2219306"/>
                    <a:pt x="378282" y="2236890"/>
                    <a:pt x="364884" y="2247776"/>
                  </a:cubicBezTo>
                  <a:cubicBezTo>
                    <a:pt x="351486" y="2258662"/>
                    <a:pt x="349811" y="2295506"/>
                    <a:pt x="329714" y="2303042"/>
                  </a:cubicBezTo>
                  <a:cubicBezTo>
                    <a:pt x="309617" y="2310578"/>
                    <a:pt x="267749" y="2292157"/>
                    <a:pt x="244303" y="2292994"/>
                  </a:cubicBezTo>
                  <a:cubicBezTo>
                    <a:pt x="220857" y="2293831"/>
                    <a:pt x="229230" y="2319789"/>
                    <a:pt x="189037" y="2308066"/>
                  </a:cubicBezTo>
                  <a:cubicBezTo>
                    <a:pt x="148844" y="2296343"/>
                    <a:pt x="34125" y="2272897"/>
                    <a:pt x="8167" y="220255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2550" indent="9525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chemeClr val="tx1"/>
                  </a:solidFill>
                  <a:ea typeface="Times New Roman"/>
                  <a:cs typeface="Times New Roman"/>
                </a:rPr>
                <a:t>2,6</a:t>
              </a:r>
              <a:endParaRPr lang="pt-PT" sz="1000" b="1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0" y="2376264"/>
              <a:ext cx="1367525" cy="2122525"/>
            </a:xfrm>
            <a:custGeom>
              <a:avLst/>
              <a:gdLst>
                <a:gd name="connsiteX0" fmla="*/ 125393 w 1367525"/>
                <a:gd name="connsiteY0" fmla="*/ 541108 h 2122525"/>
                <a:gd name="connsiteX1" fmla="*/ 120227 w 1367525"/>
                <a:gd name="connsiteY1" fmla="*/ 628931 h 2122525"/>
                <a:gd name="connsiteX2" fmla="*/ 68566 w 1367525"/>
                <a:gd name="connsiteY2" fmla="*/ 680592 h 2122525"/>
                <a:gd name="connsiteX3" fmla="*/ 47902 w 1367525"/>
                <a:gd name="connsiteY3" fmla="*/ 773582 h 2122525"/>
                <a:gd name="connsiteX4" fmla="*/ 42735 w 1367525"/>
                <a:gd name="connsiteY4" fmla="*/ 861406 h 2122525"/>
                <a:gd name="connsiteX5" fmla="*/ 32403 w 1367525"/>
                <a:gd name="connsiteY5" fmla="*/ 975060 h 2122525"/>
                <a:gd name="connsiteX6" fmla="*/ 11739 w 1367525"/>
                <a:gd name="connsiteY6" fmla="*/ 1026721 h 2122525"/>
                <a:gd name="connsiteX7" fmla="*/ 1407 w 1367525"/>
                <a:gd name="connsiteY7" fmla="*/ 1078382 h 2122525"/>
                <a:gd name="connsiteX8" fmla="*/ 42735 w 1367525"/>
                <a:gd name="connsiteY8" fmla="*/ 1161040 h 2122525"/>
                <a:gd name="connsiteX9" fmla="*/ 109895 w 1367525"/>
                <a:gd name="connsiteY9" fmla="*/ 1186870 h 2122525"/>
                <a:gd name="connsiteX10" fmla="*/ 197719 w 1367525"/>
                <a:gd name="connsiteY10" fmla="*/ 1155874 h 2122525"/>
                <a:gd name="connsiteX11" fmla="*/ 259712 w 1367525"/>
                <a:gd name="connsiteY11" fmla="*/ 1104213 h 2122525"/>
                <a:gd name="connsiteX12" fmla="*/ 306207 w 1367525"/>
                <a:gd name="connsiteY12" fmla="*/ 1083548 h 2122525"/>
                <a:gd name="connsiteX13" fmla="*/ 357868 w 1367525"/>
                <a:gd name="connsiteY13" fmla="*/ 933731 h 2122525"/>
                <a:gd name="connsiteX14" fmla="*/ 383698 w 1367525"/>
                <a:gd name="connsiteY14" fmla="*/ 897569 h 2122525"/>
                <a:gd name="connsiteX15" fmla="*/ 409529 w 1367525"/>
                <a:gd name="connsiteY15" fmla="*/ 928565 h 2122525"/>
                <a:gd name="connsiteX16" fmla="*/ 404363 w 1367525"/>
                <a:gd name="connsiteY16" fmla="*/ 1016389 h 2122525"/>
                <a:gd name="connsiteX17" fmla="*/ 347535 w 1367525"/>
                <a:gd name="connsiteY17" fmla="*/ 1140375 h 2122525"/>
                <a:gd name="connsiteX18" fmla="*/ 316539 w 1367525"/>
                <a:gd name="connsiteY18" fmla="*/ 1176538 h 2122525"/>
                <a:gd name="connsiteX19" fmla="*/ 223549 w 1367525"/>
                <a:gd name="connsiteY19" fmla="*/ 1202369 h 2122525"/>
                <a:gd name="connsiteX20" fmla="*/ 213217 w 1367525"/>
                <a:gd name="connsiteY20" fmla="*/ 1248863 h 2122525"/>
                <a:gd name="connsiteX21" fmla="*/ 259712 w 1367525"/>
                <a:gd name="connsiteY21" fmla="*/ 1285026 h 2122525"/>
                <a:gd name="connsiteX22" fmla="*/ 244213 w 1367525"/>
                <a:gd name="connsiteY22" fmla="*/ 1367684 h 2122525"/>
                <a:gd name="connsiteX23" fmla="*/ 259712 w 1367525"/>
                <a:gd name="connsiteY23" fmla="*/ 1419345 h 2122525"/>
                <a:gd name="connsiteX24" fmla="*/ 326871 w 1367525"/>
                <a:gd name="connsiteY24" fmla="*/ 1403847 h 2122525"/>
                <a:gd name="connsiteX25" fmla="*/ 435359 w 1367525"/>
                <a:gd name="connsiteY25" fmla="*/ 1341853 h 2122525"/>
                <a:gd name="connsiteX26" fmla="*/ 471522 w 1367525"/>
                <a:gd name="connsiteY26" fmla="*/ 1331521 h 2122525"/>
                <a:gd name="connsiteX27" fmla="*/ 523183 w 1367525"/>
                <a:gd name="connsiteY27" fmla="*/ 1347019 h 2122525"/>
                <a:gd name="connsiteX28" fmla="*/ 559346 w 1367525"/>
                <a:gd name="connsiteY28" fmla="*/ 1352186 h 2122525"/>
                <a:gd name="connsiteX29" fmla="*/ 600674 w 1367525"/>
                <a:gd name="connsiteY29" fmla="*/ 1310857 h 2122525"/>
                <a:gd name="connsiteX30" fmla="*/ 662668 w 1367525"/>
                <a:gd name="connsiteY30" fmla="*/ 1414179 h 2122525"/>
                <a:gd name="connsiteX31" fmla="*/ 559346 w 1367525"/>
                <a:gd name="connsiteY31" fmla="*/ 1403847 h 2122525"/>
                <a:gd name="connsiteX32" fmla="*/ 502519 w 1367525"/>
                <a:gd name="connsiteY32" fmla="*/ 1429677 h 2122525"/>
                <a:gd name="connsiteX33" fmla="*/ 507685 w 1367525"/>
                <a:gd name="connsiteY33" fmla="*/ 1455508 h 2122525"/>
                <a:gd name="connsiteX34" fmla="*/ 559346 w 1367525"/>
                <a:gd name="connsiteY34" fmla="*/ 1615657 h 2122525"/>
                <a:gd name="connsiteX35" fmla="*/ 492186 w 1367525"/>
                <a:gd name="connsiteY35" fmla="*/ 1925623 h 2122525"/>
                <a:gd name="connsiteX36" fmla="*/ 559346 w 1367525"/>
                <a:gd name="connsiteY36" fmla="*/ 2008280 h 2122525"/>
                <a:gd name="connsiteX37" fmla="*/ 543847 w 1367525"/>
                <a:gd name="connsiteY37" fmla="*/ 2049609 h 2122525"/>
                <a:gd name="connsiteX38" fmla="*/ 590342 w 1367525"/>
                <a:gd name="connsiteY38" fmla="*/ 2070274 h 2122525"/>
                <a:gd name="connsiteX39" fmla="*/ 621339 w 1367525"/>
                <a:gd name="connsiteY39" fmla="*/ 2090938 h 2122525"/>
                <a:gd name="connsiteX40" fmla="*/ 688498 w 1367525"/>
                <a:gd name="connsiteY40" fmla="*/ 2121935 h 2122525"/>
                <a:gd name="connsiteX41" fmla="*/ 734993 w 1367525"/>
                <a:gd name="connsiteY41" fmla="*/ 2106436 h 2122525"/>
                <a:gd name="connsiteX42" fmla="*/ 740159 w 1367525"/>
                <a:gd name="connsiteY42" fmla="*/ 2049609 h 2122525"/>
                <a:gd name="connsiteX43" fmla="*/ 765990 w 1367525"/>
                <a:gd name="connsiteY43" fmla="*/ 2008280 h 2122525"/>
                <a:gd name="connsiteX44" fmla="*/ 853813 w 1367525"/>
                <a:gd name="connsiteY44" fmla="*/ 1987616 h 2122525"/>
                <a:gd name="connsiteX45" fmla="*/ 889976 w 1367525"/>
                <a:gd name="connsiteY45" fmla="*/ 1987616 h 2122525"/>
                <a:gd name="connsiteX46" fmla="*/ 920973 w 1367525"/>
                <a:gd name="connsiteY46" fmla="*/ 1997948 h 2122525"/>
                <a:gd name="connsiteX47" fmla="*/ 941637 w 1367525"/>
                <a:gd name="connsiteY47" fmla="*/ 1987616 h 2122525"/>
                <a:gd name="connsiteX48" fmla="*/ 962302 w 1367525"/>
                <a:gd name="connsiteY48" fmla="*/ 1956619 h 2122525"/>
                <a:gd name="connsiteX49" fmla="*/ 967468 w 1367525"/>
                <a:gd name="connsiteY49" fmla="*/ 1884294 h 2122525"/>
                <a:gd name="connsiteX50" fmla="*/ 936471 w 1367525"/>
                <a:gd name="connsiteY50" fmla="*/ 1863630 h 2122525"/>
                <a:gd name="connsiteX51" fmla="*/ 920973 w 1367525"/>
                <a:gd name="connsiteY51" fmla="*/ 1822301 h 2122525"/>
                <a:gd name="connsiteX52" fmla="*/ 905474 w 1367525"/>
                <a:gd name="connsiteY52" fmla="*/ 1770640 h 2122525"/>
                <a:gd name="connsiteX53" fmla="*/ 1096620 w 1367525"/>
                <a:gd name="connsiteY53" fmla="*/ 1610491 h 2122525"/>
                <a:gd name="connsiteX54" fmla="*/ 1060458 w 1367525"/>
                <a:gd name="connsiteY54" fmla="*/ 1532999 h 2122525"/>
                <a:gd name="connsiteX55" fmla="*/ 1055291 w 1367525"/>
                <a:gd name="connsiteY55" fmla="*/ 1517501 h 2122525"/>
                <a:gd name="connsiteX56" fmla="*/ 998464 w 1367525"/>
                <a:gd name="connsiteY56" fmla="*/ 1502002 h 2122525"/>
                <a:gd name="connsiteX57" fmla="*/ 962302 w 1367525"/>
                <a:gd name="connsiteY57" fmla="*/ 1496836 h 2122525"/>
                <a:gd name="connsiteX58" fmla="*/ 951969 w 1367525"/>
                <a:gd name="connsiteY58" fmla="*/ 1460674 h 2122525"/>
                <a:gd name="connsiteX59" fmla="*/ 951969 w 1367525"/>
                <a:gd name="connsiteY59" fmla="*/ 1388348 h 2122525"/>
                <a:gd name="connsiteX60" fmla="*/ 900308 w 1367525"/>
                <a:gd name="connsiteY60" fmla="*/ 1331521 h 2122525"/>
                <a:gd name="connsiteX61" fmla="*/ 765990 w 1367525"/>
                <a:gd name="connsiteY61" fmla="*/ 1316023 h 2122525"/>
                <a:gd name="connsiteX62" fmla="*/ 673000 w 1367525"/>
                <a:gd name="connsiteY62" fmla="*/ 1285026 h 2122525"/>
                <a:gd name="connsiteX63" fmla="*/ 683332 w 1367525"/>
                <a:gd name="connsiteY63" fmla="*/ 1202369 h 2122525"/>
                <a:gd name="connsiteX64" fmla="*/ 760824 w 1367525"/>
                <a:gd name="connsiteY64" fmla="*/ 1124877 h 2122525"/>
                <a:gd name="connsiteX65" fmla="*/ 812485 w 1367525"/>
                <a:gd name="connsiteY65" fmla="*/ 1062884 h 2122525"/>
                <a:gd name="connsiteX66" fmla="*/ 827983 w 1367525"/>
                <a:gd name="connsiteY66" fmla="*/ 1037053 h 2122525"/>
                <a:gd name="connsiteX67" fmla="*/ 920973 w 1367525"/>
                <a:gd name="connsiteY67" fmla="*/ 1011223 h 2122525"/>
                <a:gd name="connsiteX68" fmla="*/ 1065624 w 1367525"/>
                <a:gd name="connsiteY68" fmla="*/ 1047386 h 2122525"/>
                <a:gd name="connsiteX69" fmla="*/ 1112119 w 1367525"/>
                <a:gd name="connsiteY69" fmla="*/ 1011223 h 2122525"/>
                <a:gd name="connsiteX70" fmla="*/ 1003630 w 1367525"/>
                <a:gd name="connsiteY70" fmla="*/ 918233 h 2122525"/>
                <a:gd name="connsiteX71" fmla="*/ 988132 w 1367525"/>
                <a:gd name="connsiteY71" fmla="*/ 902735 h 2122525"/>
                <a:gd name="connsiteX72" fmla="*/ 1003630 w 1367525"/>
                <a:gd name="connsiteY72" fmla="*/ 845908 h 2122525"/>
                <a:gd name="connsiteX73" fmla="*/ 1003630 w 1367525"/>
                <a:gd name="connsiteY73" fmla="*/ 789080 h 2122525"/>
                <a:gd name="connsiteX74" fmla="*/ 926139 w 1367525"/>
                <a:gd name="connsiteY74" fmla="*/ 721921 h 2122525"/>
                <a:gd name="connsiteX75" fmla="*/ 998464 w 1367525"/>
                <a:gd name="connsiteY75" fmla="*/ 649596 h 2122525"/>
                <a:gd name="connsiteX76" fmla="*/ 1044959 w 1367525"/>
                <a:gd name="connsiteY76" fmla="*/ 577270 h 2122525"/>
                <a:gd name="connsiteX77" fmla="*/ 1137949 w 1367525"/>
                <a:gd name="connsiteY77" fmla="*/ 566938 h 2122525"/>
                <a:gd name="connsiteX78" fmla="*/ 1194776 w 1367525"/>
                <a:gd name="connsiteY78" fmla="*/ 463616 h 2122525"/>
                <a:gd name="connsiteX79" fmla="*/ 1236105 w 1367525"/>
                <a:gd name="connsiteY79" fmla="*/ 448118 h 2122525"/>
                <a:gd name="connsiteX80" fmla="*/ 1267102 w 1367525"/>
                <a:gd name="connsiteY80" fmla="*/ 401623 h 2122525"/>
                <a:gd name="connsiteX81" fmla="*/ 1194776 w 1367525"/>
                <a:gd name="connsiteY81" fmla="*/ 339630 h 2122525"/>
                <a:gd name="connsiteX82" fmla="*/ 1251603 w 1367525"/>
                <a:gd name="connsiteY82" fmla="*/ 256972 h 2122525"/>
                <a:gd name="connsiteX83" fmla="*/ 1313597 w 1367525"/>
                <a:gd name="connsiteY83" fmla="*/ 298301 h 2122525"/>
                <a:gd name="connsiteX84" fmla="*/ 1365258 w 1367525"/>
                <a:gd name="connsiteY84" fmla="*/ 262138 h 2122525"/>
                <a:gd name="connsiteX85" fmla="*/ 1236105 w 1367525"/>
                <a:gd name="connsiteY85" fmla="*/ 163982 h 2122525"/>
                <a:gd name="connsiteX86" fmla="*/ 1205108 w 1367525"/>
                <a:gd name="connsiteY86" fmla="*/ 76158 h 2122525"/>
                <a:gd name="connsiteX87" fmla="*/ 1127617 w 1367525"/>
                <a:gd name="connsiteY87" fmla="*/ 107155 h 2122525"/>
                <a:gd name="connsiteX88" fmla="*/ 1199942 w 1367525"/>
                <a:gd name="connsiteY88" fmla="*/ 220809 h 2122525"/>
                <a:gd name="connsiteX89" fmla="*/ 1029461 w 1367525"/>
                <a:gd name="connsiteY89" fmla="*/ 194979 h 2122525"/>
                <a:gd name="connsiteX90" fmla="*/ 1008797 w 1367525"/>
                <a:gd name="connsiteY90" fmla="*/ 8999 h 2122525"/>
                <a:gd name="connsiteX91" fmla="*/ 920973 w 1367525"/>
                <a:gd name="connsiteY91" fmla="*/ 39996 h 2122525"/>
                <a:gd name="connsiteX92" fmla="*/ 874478 w 1367525"/>
                <a:gd name="connsiteY92" fmla="*/ 50328 h 2122525"/>
                <a:gd name="connsiteX93" fmla="*/ 817651 w 1367525"/>
                <a:gd name="connsiteY93" fmla="*/ 8999 h 2122525"/>
                <a:gd name="connsiteX94" fmla="*/ 703997 w 1367525"/>
                <a:gd name="connsiteY94" fmla="*/ 3833 h 2122525"/>
                <a:gd name="connsiteX95" fmla="*/ 683332 w 1367525"/>
                <a:gd name="connsiteY95" fmla="*/ 55494 h 2122525"/>
                <a:gd name="connsiteX96" fmla="*/ 662668 w 1367525"/>
                <a:gd name="connsiteY96" fmla="*/ 70992 h 2122525"/>
                <a:gd name="connsiteX97" fmla="*/ 678166 w 1367525"/>
                <a:gd name="connsiteY97" fmla="*/ 122653 h 2122525"/>
                <a:gd name="connsiteX98" fmla="*/ 642003 w 1367525"/>
                <a:gd name="connsiteY98" fmla="*/ 179480 h 2122525"/>
                <a:gd name="connsiteX99" fmla="*/ 667834 w 1367525"/>
                <a:gd name="connsiteY99" fmla="*/ 205311 h 2122525"/>
                <a:gd name="connsiteX100" fmla="*/ 647169 w 1367525"/>
                <a:gd name="connsiteY100" fmla="*/ 231141 h 2122525"/>
                <a:gd name="connsiteX101" fmla="*/ 626505 w 1367525"/>
                <a:gd name="connsiteY101" fmla="*/ 287969 h 2122525"/>
                <a:gd name="connsiteX102" fmla="*/ 590342 w 1367525"/>
                <a:gd name="connsiteY102" fmla="*/ 324131 h 2122525"/>
                <a:gd name="connsiteX103" fmla="*/ 512851 w 1367525"/>
                <a:gd name="connsiteY103" fmla="*/ 349962 h 2122525"/>
                <a:gd name="connsiteX104" fmla="*/ 476688 w 1367525"/>
                <a:gd name="connsiteY104" fmla="*/ 349962 h 2122525"/>
                <a:gd name="connsiteX105" fmla="*/ 383698 w 1367525"/>
                <a:gd name="connsiteY105" fmla="*/ 494613 h 2122525"/>
                <a:gd name="connsiteX106" fmla="*/ 388864 w 1367525"/>
                <a:gd name="connsiteY106" fmla="*/ 556606 h 2122525"/>
                <a:gd name="connsiteX107" fmla="*/ 347535 w 1367525"/>
                <a:gd name="connsiteY107" fmla="*/ 525609 h 2122525"/>
                <a:gd name="connsiteX108" fmla="*/ 290708 w 1367525"/>
                <a:gd name="connsiteY108" fmla="*/ 541108 h 2122525"/>
                <a:gd name="connsiteX109" fmla="*/ 254546 w 1367525"/>
                <a:gd name="connsiteY109" fmla="*/ 566938 h 2122525"/>
                <a:gd name="connsiteX110" fmla="*/ 233881 w 1367525"/>
                <a:gd name="connsiteY110" fmla="*/ 582436 h 2122525"/>
                <a:gd name="connsiteX111" fmla="*/ 233881 w 1367525"/>
                <a:gd name="connsiteY111" fmla="*/ 525609 h 2122525"/>
                <a:gd name="connsiteX112" fmla="*/ 218383 w 1367525"/>
                <a:gd name="connsiteY112" fmla="*/ 510111 h 2122525"/>
                <a:gd name="connsiteX113" fmla="*/ 166722 w 1367525"/>
                <a:gd name="connsiteY113" fmla="*/ 504945 h 2122525"/>
                <a:gd name="connsiteX114" fmla="*/ 125393 w 1367525"/>
                <a:gd name="connsiteY114" fmla="*/ 541108 h 21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67525" h="2122525">
                  <a:moveTo>
                    <a:pt x="125393" y="541108"/>
                  </a:moveTo>
                  <a:cubicBezTo>
                    <a:pt x="117644" y="561772"/>
                    <a:pt x="129698" y="605684"/>
                    <a:pt x="120227" y="628931"/>
                  </a:cubicBezTo>
                  <a:cubicBezTo>
                    <a:pt x="110756" y="652178"/>
                    <a:pt x="80620" y="656484"/>
                    <a:pt x="68566" y="680592"/>
                  </a:cubicBezTo>
                  <a:cubicBezTo>
                    <a:pt x="56512" y="704700"/>
                    <a:pt x="52207" y="743446"/>
                    <a:pt x="47902" y="773582"/>
                  </a:cubicBezTo>
                  <a:cubicBezTo>
                    <a:pt x="43597" y="803718"/>
                    <a:pt x="45318" y="827826"/>
                    <a:pt x="42735" y="861406"/>
                  </a:cubicBezTo>
                  <a:cubicBezTo>
                    <a:pt x="40152" y="894986"/>
                    <a:pt x="37569" y="947508"/>
                    <a:pt x="32403" y="975060"/>
                  </a:cubicBezTo>
                  <a:cubicBezTo>
                    <a:pt x="27237" y="1002613"/>
                    <a:pt x="16905" y="1009501"/>
                    <a:pt x="11739" y="1026721"/>
                  </a:cubicBezTo>
                  <a:cubicBezTo>
                    <a:pt x="6573" y="1043941"/>
                    <a:pt x="-3759" y="1055996"/>
                    <a:pt x="1407" y="1078382"/>
                  </a:cubicBezTo>
                  <a:cubicBezTo>
                    <a:pt x="6573" y="1100768"/>
                    <a:pt x="24654" y="1142959"/>
                    <a:pt x="42735" y="1161040"/>
                  </a:cubicBezTo>
                  <a:cubicBezTo>
                    <a:pt x="60816" y="1179121"/>
                    <a:pt x="84064" y="1187731"/>
                    <a:pt x="109895" y="1186870"/>
                  </a:cubicBezTo>
                  <a:cubicBezTo>
                    <a:pt x="135726" y="1186009"/>
                    <a:pt x="172749" y="1169650"/>
                    <a:pt x="197719" y="1155874"/>
                  </a:cubicBezTo>
                  <a:cubicBezTo>
                    <a:pt x="222689" y="1142098"/>
                    <a:pt x="241631" y="1116267"/>
                    <a:pt x="259712" y="1104213"/>
                  </a:cubicBezTo>
                  <a:cubicBezTo>
                    <a:pt x="277793" y="1092159"/>
                    <a:pt x="289848" y="1111962"/>
                    <a:pt x="306207" y="1083548"/>
                  </a:cubicBezTo>
                  <a:cubicBezTo>
                    <a:pt x="322566" y="1055134"/>
                    <a:pt x="344953" y="964727"/>
                    <a:pt x="357868" y="933731"/>
                  </a:cubicBezTo>
                  <a:cubicBezTo>
                    <a:pt x="370783" y="902735"/>
                    <a:pt x="375088" y="898430"/>
                    <a:pt x="383698" y="897569"/>
                  </a:cubicBezTo>
                  <a:cubicBezTo>
                    <a:pt x="392308" y="896708"/>
                    <a:pt x="406085" y="908762"/>
                    <a:pt x="409529" y="928565"/>
                  </a:cubicBezTo>
                  <a:cubicBezTo>
                    <a:pt x="412973" y="948368"/>
                    <a:pt x="414695" y="981087"/>
                    <a:pt x="404363" y="1016389"/>
                  </a:cubicBezTo>
                  <a:cubicBezTo>
                    <a:pt x="394031" y="1051691"/>
                    <a:pt x="362172" y="1113684"/>
                    <a:pt x="347535" y="1140375"/>
                  </a:cubicBezTo>
                  <a:cubicBezTo>
                    <a:pt x="332898" y="1167066"/>
                    <a:pt x="337203" y="1166206"/>
                    <a:pt x="316539" y="1176538"/>
                  </a:cubicBezTo>
                  <a:cubicBezTo>
                    <a:pt x="295875" y="1186870"/>
                    <a:pt x="240769" y="1190315"/>
                    <a:pt x="223549" y="1202369"/>
                  </a:cubicBezTo>
                  <a:cubicBezTo>
                    <a:pt x="206329" y="1214423"/>
                    <a:pt x="207190" y="1235087"/>
                    <a:pt x="213217" y="1248863"/>
                  </a:cubicBezTo>
                  <a:cubicBezTo>
                    <a:pt x="219244" y="1262639"/>
                    <a:pt x="254546" y="1265222"/>
                    <a:pt x="259712" y="1285026"/>
                  </a:cubicBezTo>
                  <a:cubicBezTo>
                    <a:pt x="264878" y="1304830"/>
                    <a:pt x="244213" y="1345298"/>
                    <a:pt x="244213" y="1367684"/>
                  </a:cubicBezTo>
                  <a:cubicBezTo>
                    <a:pt x="244213" y="1390070"/>
                    <a:pt x="245936" y="1413318"/>
                    <a:pt x="259712" y="1419345"/>
                  </a:cubicBezTo>
                  <a:cubicBezTo>
                    <a:pt x="273488" y="1425372"/>
                    <a:pt x="297597" y="1416762"/>
                    <a:pt x="326871" y="1403847"/>
                  </a:cubicBezTo>
                  <a:cubicBezTo>
                    <a:pt x="356146" y="1390932"/>
                    <a:pt x="411251" y="1353907"/>
                    <a:pt x="435359" y="1341853"/>
                  </a:cubicBezTo>
                  <a:cubicBezTo>
                    <a:pt x="459467" y="1329799"/>
                    <a:pt x="456885" y="1330660"/>
                    <a:pt x="471522" y="1331521"/>
                  </a:cubicBezTo>
                  <a:cubicBezTo>
                    <a:pt x="486159" y="1332382"/>
                    <a:pt x="508546" y="1343575"/>
                    <a:pt x="523183" y="1347019"/>
                  </a:cubicBezTo>
                  <a:cubicBezTo>
                    <a:pt x="537820" y="1350463"/>
                    <a:pt x="546431" y="1358213"/>
                    <a:pt x="559346" y="1352186"/>
                  </a:cubicBezTo>
                  <a:cubicBezTo>
                    <a:pt x="572261" y="1346159"/>
                    <a:pt x="583454" y="1300525"/>
                    <a:pt x="600674" y="1310857"/>
                  </a:cubicBezTo>
                  <a:cubicBezTo>
                    <a:pt x="617894" y="1321189"/>
                    <a:pt x="669556" y="1398681"/>
                    <a:pt x="662668" y="1414179"/>
                  </a:cubicBezTo>
                  <a:cubicBezTo>
                    <a:pt x="655780" y="1429677"/>
                    <a:pt x="586037" y="1401264"/>
                    <a:pt x="559346" y="1403847"/>
                  </a:cubicBezTo>
                  <a:cubicBezTo>
                    <a:pt x="532655" y="1406430"/>
                    <a:pt x="511129" y="1421067"/>
                    <a:pt x="502519" y="1429677"/>
                  </a:cubicBezTo>
                  <a:cubicBezTo>
                    <a:pt x="493909" y="1438287"/>
                    <a:pt x="498214" y="1424511"/>
                    <a:pt x="507685" y="1455508"/>
                  </a:cubicBezTo>
                  <a:cubicBezTo>
                    <a:pt x="517156" y="1486505"/>
                    <a:pt x="561929" y="1537305"/>
                    <a:pt x="559346" y="1615657"/>
                  </a:cubicBezTo>
                  <a:cubicBezTo>
                    <a:pt x="556763" y="1694009"/>
                    <a:pt x="492186" y="1860186"/>
                    <a:pt x="492186" y="1925623"/>
                  </a:cubicBezTo>
                  <a:cubicBezTo>
                    <a:pt x="492186" y="1991060"/>
                    <a:pt x="550736" y="1987616"/>
                    <a:pt x="559346" y="2008280"/>
                  </a:cubicBezTo>
                  <a:cubicBezTo>
                    <a:pt x="567956" y="2028944"/>
                    <a:pt x="538681" y="2039277"/>
                    <a:pt x="543847" y="2049609"/>
                  </a:cubicBezTo>
                  <a:cubicBezTo>
                    <a:pt x="549013" y="2059941"/>
                    <a:pt x="577427" y="2063386"/>
                    <a:pt x="590342" y="2070274"/>
                  </a:cubicBezTo>
                  <a:cubicBezTo>
                    <a:pt x="603257" y="2077162"/>
                    <a:pt x="604980" y="2082328"/>
                    <a:pt x="621339" y="2090938"/>
                  </a:cubicBezTo>
                  <a:cubicBezTo>
                    <a:pt x="637698" y="2099548"/>
                    <a:pt x="669556" y="2119352"/>
                    <a:pt x="688498" y="2121935"/>
                  </a:cubicBezTo>
                  <a:cubicBezTo>
                    <a:pt x="707440" y="2124518"/>
                    <a:pt x="726383" y="2118490"/>
                    <a:pt x="734993" y="2106436"/>
                  </a:cubicBezTo>
                  <a:cubicBezTo>
                    <a:pt x="743603" y="2094382"/>
                    <a:pt x="734993" y="2065968"/>
                    <a:pt x="740159" y="2049609"/>
                  </a:cubicBezTo>
                  <a:cubicBezTo>
                    <a:pt x="745325" y="2033250"/>
                    <a:pt x="747048" y="2018612"/>
                    <a:pt x="765990" y="2008280"/>
                  </a:cubicBezTo>
                  <a:cubicBezTo>
                    <a:pt x="784932" y="1997948"/>
                    <a:pt x="833149" y="1991060"/>
                    <a:pt x="853813" y="1987616"/>
                  </a:cubicBezTo>
                  <a:cubicBezTo>
                    <a:pt x="874477" y="1984172"/>
                    <a:pt x="878783" y="1985894"/>
                    <a:pt x="889976" y="1987616"/>
                  </a:cubicBezTo>
                  <a:cubicBezTo>
                    <a:pt x="901169" y="1989338"/>
                    <a:pt x="912363" y="1997948"/>
                    <a:pt x="920973" y="1997948"/>
                  </a:cubicBezTo>
                  <a:cubicBezTo>
                    <a:pt x="929583" y="1997948"/>
                    <a:pt x="934749" y="1994504"/>
                    <a:pt x="941637" y="1987616"/>
                  </a:cubicBezTo>
                  <a:cubicBezTo>
                    <a:pt x="948525" y="1980728"/>
                    <a:pt x="957997" y="1973839"/>
                    <a:pt x="962302" y="1956619"/>
                  </a:cubicBezTo>
                  <a:cubicBezTo>
                    <a:pt x="966607" y="1939399"/>
                    <a:pt x="971773" y="1899792"/>
                    <a:pt x="967468" y="1884294"/>
                  </a:cubicBezTo>
                  <a:cubicBezTo>
                    <a:pt x="963163" y="1868796"/>
                    <a:pt x="944220" y="1873962"/>
                    <a:pt x="936471" y="1863630"/>
                  </a:cubicBezTo>
                  <a:cubicBezTo>
                    <a:pt x="928722" y="1853298"/>
                    <a:pt x="926139" y="1837799"/>
                    <a:pt x="920973" y="1822301"/>
                  </a:cubicBezTo>
                  <a:cubicBezTo>
                    <a:pt x="915807" y="1806803"/>
                    <a:pt x="876200" y="1805941"/>
                    <a:pt x="905474" y="1770640"/>
                  </a:cubicBezTo>
                  <a:cubicBezTo>
                    <a:pt x="934748" y="1735339"/>
                    <a:pt x="1070789" y="1650098"/>
                    <a:pt x="1096620" y="1610491"/>
                  </a:cubicBezTo>
                  <a:cubicBezTo>
                    <a:pt x="1122451" y="1570884"/>
                    <a:pt x="1067346" y="1548497"/>
                    <a:pt x="1060458" y="1532999"/>
                  </a:cubicBezTo>
                  <a:cubicBezTo>
                    <a:pt x="1053570" y="1517501"/>
                    <a:pt x="1065623" y="1522667"/>
                    <a:pt x="1055291" y="1517501"/>
                  </a:cubicBezTo>
                  <a:cubicBezTo>
                    <a:pt x="1044959" y="1512335"/>
                    <a:pt x="1013962" y="1505446"/>
                    <a:pt x="998464" y="1502002"/>
                  </a:cubicBezTo>
                  <a:cubicBezTo>
                    <a:pt x="982966" y="1498558"/>
                    <a:pt x="970051" y="1503724"/>
                    <a:pt x="962302" y="1496836"/>
                  </a:cubicBezTo>
                  <a:cubicBezTo>
                    <a:pt x="954553" y="1489948"/>
                    <a:pt x="953691" y="1478755"/>
                    <a:pt x="951969" y="1460674"/>
                  </a:cubicBezTo>
                  <a:cubicBezTo>
                    <a:pt x="950247" y="1442593"/>
                    <a:pt x="960579" y="1409874"/>
                    <a:pt x="951969" y="1388348"/>
                  </a:cubicBezTo>
                  <a:cubicBezTo>
                    <a:pt x="943359" y="1366823"/>
                    <a:pt x="931304" y="1343575"/>
                    <a:pt x="900308" y="1331521"/>
                  </a:cubicBezTo>
                  <a:cubicBezTo>
                    <a:pt x="869312" y="1319467"/>
                    <a:pt x="803875" y="1323772"/>
                    <a:pt x="765990" y="1316023"/>
                  </a:cubicBezTo>
                  <a:cubicBezTo>
                    <a:pt x="728105" y="1308274"/>
                    <a:pt x="686776" y="1303968"/>
                    <a:pt x="673000" y="1285026"/>
                  </a:cubicBezTo>
                  <a:cubicBezTo>
                    <a:pt x="659224" y="1266084"/>
                    <a:pt x="668695" y="1229060"/>
                    <a:pt x="683332" y="1202369"/>
                  </a:cubicBezTo>
                  <a:cubicBezTo>
                    <a:pt x="697969" y="1175678"/>
                    <a:pt x="739299" y="1148124"/>
                    <a:pt x="760824" y="1124877"/>
                  </a:cubicBezTo>
                  <a:cubicBezTo>
                    <a:pt x="782349" y="1101630"/>
                    <a:pt x="801292" y="1077521"/>
                    <a:pt x="812485" y="1062884"/>
                  </a:cubicBezTo>
                  <a:cubicBezTo>
                    <a:pt x="823678" y="1048247"/>
                    <a:pt x="809902" y="1045663"/>
                    <a:pt x="827983" y="1037053"/>
                  </a:cubicBezTo>
                  <a:cubicBezTo>
                    <a:pt x="846064" y="1028443"/>
                    <a:pt x="881366" y="1009501"/>
                    <a:pt x="920973" y="1011223"/>
                  </a:cubicBezTo>
                  <a:cubicBezTo>
                    <a:pt x="960580" y="1012945"/>
                    <a:pt x="1033766" y="1047386"/>
                    <a:pt x="1065624" y="1047386"/>
                  </a:cubicBezTo>
                  <a:cubicBezTo>
                    <a:pt x="1097482" y="1047386"/>
                    <a:pt x="1122451" y="1032749"/>
                    <a:pt x="1112119" y="1011223"/>
                  </a:cubicBezTo>
                  <a:cubicBezTo>
                    <a:pt x="1101787" y="989697"/>
                    <a:pt x="1024295" y="936314"/>
                    <a:pt x="1003630" y="918233"/>
                  </a:cubicBezTo>
                  <a:cubicBezTo>
                    <a:pt x="982966" y="900152"/>
                    <a:pt x="988132" y="914789"/>
                    <a:pt x="988132" y="902735"/>
                  </a:cubicBezTo>
                  <a:cubicBezTo>
                    <a:pt x="988132" y="890681"/>
                    <a:pt x="1001047" y="864851"/>
                    <a:pt x="1003630" y="845908"/>
                  </a:cubicBezTo>
                  <a:cubicBezTo>
                    <a:pt x="1006213" y="826965"/>
                    <a:pt x="1016545" y="809744"/>
                    <a:pt x="1003630" y="789080"/>
                  </a:cubicBezTo>
                  <a:cubicBezTo>
                    <a:pt x="990715" y="768416"/>
                    <a:pt x="927000" y="745168"/>
                    <a:pt x="926139" y="721921"/>
                  </a:cubicBezTo>
                  <a:cubicBezTo>
                    <a:pt x="925278" y="698674"/>
                    <a:pt x="978661" y="673704"/>
                    <a:pt x="998464" y="649596"/>
                  </a:cubicBezTo>
                  <a:cubicBezTo>
                    <a:pt x="1018267" y="625488"/>
                    <a:pt x="1021712" y="591046"/>
                    <a:pt x="1044959" y="577270"/>
                  </a:cubicBezTo>
                  <a:cubicBezTo>
                    <a:pt x="1068206" y="563494"/>
                    <a:pt x="1112980" y="585880"/>
                    <a:pt x="1137949" y="566938"/>
                  </a:cubicBezTo>
                  <a:cubicBezTo>
                    <a:pt x="1162918" y="547996"/>
                    <a:pt x="1178417" y="483419"/>
                    <a:pt x="1194776" y="463616"/>
                  </a:cubicBezTo>
                  <a:cubicBezTo>
                    <a:pt x="1211135" y="443813"/>
                    <a:pt x="1224051" y="458450"/>
                    <a:pt x="1236105" y="448118"/>
                  </a:cubicBezTo>
                  <a:cubicBezTo>
                    <a:pt x="1248159" y="437786"/>
                    <a:pt x="1273990" y="419704"/>
                    <a:pt x="1267102" y="401623"/>
                  </a:cubicBezTo>
                  <a:cubicBezTo>
                    <a:pt x="1260214" y="383542"/>
                    <a:pt x="1197359" y="363738"/>
                    <a:pt x="1194776" y="339630"/>
                  </a:cubicBezTo>
                  <a:cubicBezTo>
                    <a:pt x="1192193" y="315522"/>
                    <a:pt x="1231800" y="263860"/>
                    <a:pt x="1251603" y="256972"/>
                  </a:cubicBezTo>
                  <a:cubicBezTo>
                    <a:pt x="1271406" y="250084"/>
                    <a:pt x="1294655" y="297440"/>
                    <a:pt x="1313597" y="298301"/>
                  </a:cubicBezTo>
                  <a:cubicBezTo>
                    <a:pt x="1332539" y="299162"/>
                    <a:pt x="1378173" y="284524"/>
                    <a:pt x="1365258" y="262138"/>
                  </a:cubicBezTo>
                  <a:cubicBezTo>
                    <a:pt x="1352343" y="239752"/>
                    <a:pt x="1262797" y="194979"/>
                    <a:pt x="1236105" y="163982"/>
                  </a:cubicBezTo>
                  <a:cubicBezTo>
                    <a:pt x="1209413" y="132985"/>
                    <a:pt x="1223189" y="85629"/>
                    <a:pt x="1205108" y="76158"/>
                  </a:cubicBezTo>
                  <a:cubicBezTo>
                    <a:pt x="1187027" y="66687"/>
                    <a:pt x="1128478" y="83047"/>
                    <a:pt x="1127617" y="107155"/>
                  </a:cubicBezTo>
                  <a:cubicBezTo>
                    <a:pt x="1126756" y="131263"/>
                    <a:pt x="1216301" y="206172"/>
                    <a:pt x="1199942" y="220809"/>
                  </a:cubicBezTo>
                  <a:cubicBezTo>
                    <a:pt x="1183583" y="235446"/>
                    <a:pt x="1061319" y="230281"/>
                    <a:pt x="1029461" y="194979"/>
                  </a:cubicBezTo>
                  <a:cubicBezTo>
                    <a:pt x="997604" y="159677"/>
                    <a:pt x="1026878" y="34829"/>
                    <a:pt x="1008797" y="8999"/>
                  </a:cubicBezTo>
                  <a:cubicBezTo>
                    <a:pt x="990716" y="-16831"/>
                    <a:pt x="943359" y="33108"/>
                    <a:pt x="920973" y="39996"/>
                  </a:cubicBezTo>
                  <a:cubicBezTo>
                    <a:pt x="898587" y="46884"/>
                    <a:pt x="891698" y="55494"/>
                    <a:pt x="874478" y="50328"/>
                  </a:cubicBezTo>
                  <a:cubicBezTo>
                    <a:pt x="857258" y="45162"/>
                    <a:pt x="846064" y="16748"/>
                    <a:pt x="817651" y="8999"/>
                  </a:cubicBezTo>
                  <a:cubicBezTo>
                    <a:pt x="789238" y="1250"/>
                    <a:pt x="726383" y="-3916"/>
                    <a:pt x="703997" y="3833"/>
                  </a:cubicBezTo>
                  <a:cubicBezTo>
                    <a:pt x="681611" y="11582"/>
                    <a:pt x="690220" y="44301"/>
                    <a:pt x="683332" y="55494"/>
                  </a:cubicBezTo>
                  <a:cubicBezTo>
                    <a:pt x="676444" y="66687"/>
                    <a:pt x="663529" y="59799"/>
                    <a:pt x="662668" y="70992"/>
                  </a:cubicBezTo>
                  <a:cubicBezTo>
                    <a:pt x="661807" y="82185"/>
                    <a:pt x="681610" y="104572"/>
                    <a:pt x="678166" y="122653"/>
                  </a:cubicBezTo>
                  <a:cubicBezTo>
                    <a:pt x="674722" y="140734"/>
                    <a:pt x="643725" y="165704"/>
                    <a:pt x="642003" y="179480"/>
                  </a:cubicBezTo>
                  <a:cubicBezTo>
                    <a:pt x="640281" y="193256"/>
                    <a:pt x="666973" y="196701"/>
                    <a:pt x="667834" y="205311"/>
                  </a:cubicBezTo>
                  <a:cubicBezTo>
                    <a:pt x="668695" y="213921"/>
                    <a:pt x="654057" y="217365"/>
                    <a:pt x="647169" y="231141"/>
                  </a:cubicBezTo>
                  <a:cubicBezTo>
                    <a:pt x="640281" y="244917"/>
                    <a:pt x="635976" y="272471"/>
                    <a:pt x="626505" y="287969"/>
                  </a:cubicBezTo>
                  <a:cubicBezTo>
                    <a:pt x="617034" y="303467"/>
                    <a:pt x="609284" y="313799"/>
                    <a:pt x="590342" y="324131"/>
                  </a:cubicBezTo>
                  <a:cubicBezTo>
                    <a:pt x="571400" y="334463"/>
                    <a:pt x="531793" y="345657"/>
                    <a:pt x="512851" y="349962"/>
                  </a:cubicBezTo>
                  <a:cubicBezTo>
                    <a:pt x="493909" y="354267"/>
                    <a:pt x="498213" y="325854"/>
                    <a:pt x="476688" y="349962"/>
                  </a:cubicBezTo>
                  <a:cubicBezTo>
                    <a:pt x="455163" y="374070"/>
                    <a:pt x="398335" y="460172"/>
                    <a:pt x="383698" y="494613"/>
                  </a:cubicBezTo>
                  <a:cubicBezTo>
                    <a:pt x="369061" y="529054"/>
                    <a:pt x="394891" y="551440"/>
                    <a:pt x="388864" y="556606"/>
                  </a:cubicBezTo>
                  <a:cubicBezTo>
                    <a:pt x="382837" y="561772"/>
                    <a:pt x="363894" y="528192"/>
                    <a:pt x="347535" y="525609"/>
                  </a:cubicBezTo>
                  <a:cubicBezTo>
                    <a:pt x="331176" y="523026"/>
                    <a:pt x="306206" y="534220"/>
                    <a:pt x="290708" y="541108"/>
                  </a:cubicBezTo>
                  <a:cubicBezTo>
                    <a:pt x="275210" y="547996"/>
                    <a:pt x="264017" y="560050"/>
                    <a:pt x="254546" y="566938"/>
                  </a:cubicBezTo>
                  <a:cubicBezTo>
                    <a:pt x="245075" y="573826"/>
                    <a:pt x="237325" y="589324"/>
                    <a:pt x="233881" y="582436"/>
                  </a:cubicBezTo>
                  <a:cubicBezTo>
                    <a:pt x="230437" y="575548"/>
                    <a:pt x="236464" y="537663"/>
                    <a:pt x="233881" y="525609"/>
                  </a:cubicBezTo>
                  <a:cubicBezTo>
                    <a:pt x="231298" y="513555"/>
                    <a:pt x="229576" y="513555"/>
                    <a:pt x="218383" y="510111"/>
                  </a:cubicBezTo>
                  <a:cubicBezTo>
                    <a:pt x="207190" y="506667"/>
                    <a:pt x="180498" y="505806"/>
                    <a:pt x="166722" y="504945"/>
                  </a:cubicBezTo>
                  <a:cubicBezTo>
                    <a:pt x="152946" y="504084"/>
                    <a:pt x="133142" y="520444"/>
                    <a:pt x="125393" y="541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2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PT" sz="1000" b="1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1,8</a:t>
              </a:r>
              <a:endParaRPr lang="pt-PT" sz="1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495944" y="52913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45,0</a:t>
            </a:r>
            <a:endParaRPr lang="en-US" sz="1400" b="1" dirty="0">
              <a:latin typeface="+mj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2221493" y="52913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62,2</a:t>
            </a:r>
            <a:endParaRPr lang="en-US" sz="1400" b="1" dirty="0">
              <a:latin typeface="+mj-lt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220072" y="52292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1,8</a:t>
            </a:r>
            <a:endParaRPr lang="en-US" sz="1400" b="1" dirty="0">
              <a:latin typeface="+mj-lt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6876256" y="5229200"/>
            <a:ext cx="12347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2,5</a:t>
            </a:r>
            <a:endParaRPr lang="en-US" sz="1400" b="1" dirty="0">
              <a:latin typeface="+mj-lt"/>
            </a:endParaRPr>
          </a:p>
        </p:txBody>
      </p:sp>
      <p:sp>
        <p:nvSpPr>
          <p:cNvPr id="60" name="Seta para a direita 59"/>
          <p:cNvSpPr/>
          <p:nvPr/>
        </p:nvSpPr>
        <p:spPr>
          <a:xfrm>
            <a:off x="1763687" y="5369385"/>
            <a:ext cx="432047" cy="16759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eta para a direita 60"/>
          <p:cNvSpPr/>
          <p:nvPr/>
        </p:nvSpPr>
        <p:spPr>
          <a:xfrm>
            <a:off x="6459604" y="5309165"/>
            <a:ext cx="416651" cy="1478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14506</TotalTime>
  <Words>2232</Words>
  <Application>Microsoft Office PowerPoint</Application>
  <PresentationFormat>Apresentação no Ecrã (4:3)</PresentationFormat>
  <Paragraphs>727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24</vt:i4>
      </vt:variant>
    </vt:vector>
  </HeadingPairs>
  <TitlesOfParts>
    <vt:vector size="26" baseType="lpstr">
      <vt:lpstr>Modelo de apresentação personalizado</vt:lpstr>
      <vt:lpstr>Tema2</vt:lpstr>
      <vt:lpstr>Atividade Cirúrgica Programada</vt:lpstr>
      <vt:lpstr>Apresentação do PowerPoint</vt:lpstr>
      <vt:lpstr>O País – Total de procedimentos</vt:lpstr>
      <vt:lpstr>O País – Total de procedimentos</vt:lpstr>
      <vt:lpstr>Indicadores de Procura Ortopedia – 2012</vt:lpstr>
      <vt:lpstr>Indicadores de Oferta Ortopedia – 2012</vt:lpstr>
      <vt:lpstr>As artroplastias no universo da atividade cirúrgica  Indicadores de Procura</vt:lpstr>
      <vt:lpstr>As artroplastias no universo da atividade cirúrgica  Indicadores de Procura</vt:lpstr>
      <vt:lpstr>As artroplastias no universo da atividade cirúrgica  Indicadores de Procura</vt:lpstr>
      <vt:lpstr>As artroplastias no universo da atividade cirúrgica  Indicadores de Procura e Oferta</vt:lpstr>
      <vt:lpstr>Serviços de Ortopedia – 2012</vt:lpstr>
      <vt:lpstr>Apresentação do PowerPoint</vt:lpstr>
      <vt:lpstr>Apresentação do PowerPoint</vt:lpstr>
      <vt:lpstr>Serviços de Ortopedia – 2012  Hospitais em função do número de episódios operados</vt:lpstr>
      <vt:lpstr>Artroplastias – 2012</vt:lpstr>
      <vt:lpstr>Artroplastias – 2012</vt:lpstr>
      <vt:lpstr>Artroplastias – Transferências </vt:lpstr>
      <vt:lpstr>Artroplastias – Transferências ARS 2012 </vt:lpstr>
      <vt:lpstr>Apresentação do PowerPoint</vt:lpstr>
      <vt:lpstr>Artroplastias – 2012</vt:lpstr>
      <vt:lpstr>Artroplastias – 2012</vt:lpstr>
      <vt:lpstr>Artroplastias – 2012</vt:lpstr>
      <vt:lpstr>Artroplastias em 2012 – Hospitais Convencionados</vt:lpstr>
      <vt:lpstr>Artroplastias 2012 –  Técnicas de revisão</vt:lpstr>
    </vt:vector>
  </TitlesOfParts>
  <Company>sigic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tluis@acss.min-saude.pt</dc:creator>
  <cp:lastModifiedBy>tluis</cp:lastModifiedBy>
  <cp:revision>1263</cp:revision>
  <cp:lastPrinted>2013-10-30T20:23:15Z</cp:lastPrinted>
  <dcterms:created xsi:type="dcterms:W3CDTF">2008-04-18T11:54:33Z</dcterms:created>
  <dcterms:modified xsi:type="dcterms:W3CDTF">2013-10-30T20:23:22Z</dcterms:modified>
</cp:coreProperties>
</file>